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9"/>
  </p:notesMasterIdLst>
  <p:sldIdLst>
    <p:sldId id="256" r:id="rId2"/>
    <p:sldId id="293" r:id="rId3"/>
    <p:sldId id="298" r:id="rId4"/>
    <p:sldId id="290" r:id="rId5"/>
    <p:sldId id="292" r:id="rId6"/>
    <p:sldId id="297" r:id="rId7"/>
    <p:sldId id="299" r:id="rId8"/>
    <p:sldId id="258" r:id="rId9"/>
    <p:sldId id="302" r:id="rId10"/>
    <p:sldId id="257" r:id="rId11"/>
    <p:sldId id="294" r:id="rId12"/>
    <p:sldId id="295" r:id="rId13"/>
    <p:sldId id="313" r:id="rId14"/>
    <p:sldId id="304" r:id="rId15"/>
    <p:sldId id="305" r:id="rId16"/>
    <p:sldId id="306" r:id="rId17"/>
    <p:sldId id="314" r:id="rId18"/>
    <p:sldId id="307" r:id="rId19"/>
    <p:sldId id="308" r:id="rId20"/>
    <p:sldId id="315" r:id="rId21"/>
    <p:sldId id="309" r:id="rId22"/>
    <p:sldId id="310" r:id="rId23"/>
    <p:sldId id="316" r:id="rId24"/>
    <p:sldId id="311" r:id="rId25"/>
    <p:sldId id="312" r:id="rId26"/>
    <p:sldId id="317" r:id="rId27"/>
    <p:sldId id="27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2F633-6813-419D-A1EE-FA7DEF61FA0D}" type="datetimeFigureOut">
              <a:rPr lang="cs-CZ" smtClean="0"/>
              <a:pPr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E04-F44C-41EA-A376-A6B26784CF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54197-F9EF-4580-967B-6AAA5B59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417227-3C93-4513-BE5E-D11DB9B9E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90B13-7A2D-446C-8AF0-8A794514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0C7E-18F2-4849-8C51-C7192328B0FE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0C7782-2C18-4E35-89B4-CCE7E2DE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00663-1299-4628-B040-75870B3F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00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C9170-A870-4E3C-A525-78A88810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AC116D-E308-4FC8-8684-A90A51EE5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07E640-D31B-46E1-969D-08C15F72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7CBA-F9C0-41DE-9A8E-35C8C55783D5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C72CA1-7692-499C-98C9-FC5F04F1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AF9A42-E7A3-450D-829D-F92840DF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2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D4BC36-F6E4-4801-A906-2816B9922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D6CFE3-5C26-47F2-BB4E-D6C0F405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4DA065-734C-406D-9C78-C777C4F9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9D7D-E4CD-48F4-8D1F-60DA182D9216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A7E743-1831-44A3-9F29-2EA2AFBF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EBD50-6A86-4A01-8B36-817F9878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6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E4057-9F04-4298-B77E-0554856E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6EC2FD-ACC0-44F9-8450-5A3ADAB86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85AFE-C52F-4B40-94CA-698F1B7B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9ECE-12C0-4A99-9CBB-77A67A997BB9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780617-9E4E-42B7-900B-FEBB53EE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BC04DC-1E85-4FF5-BF4D-9138929E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5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11DD2-77CF-4AB2-8B03-5EEDE2D6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2F8F2E-A6F5-4314-A7B9-B1BCE80CB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8DA7CC-90D3-4C0F-8BE3-6DD4415F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BCF6-4A7E-4C87-9748-5E6B836ED380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7DF9C7-BF52-41F2-BBB6-E82A870B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08AD0-B152-4118-8B80-2AB250DC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03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C3EDC-8C94-4B7B-9CF1-5096D728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90D1E-5C18-46A1-9538-9B1E9549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BCA792-E509-4C36-B5A0-305066751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70F834-DFF0-42EA-B97A-5B804D01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D8E5-D4E2-4F9C-877D-4F1B4F9C4713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B33F83-5CEE-4ED9-BC6E-87E3E242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67CB16-9449-4B35-AF64-4CCF9C70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E42A3-5844-4370-A320-66C87820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D32964-71AB-4F67-AD65-99E489BA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3AF2EB-88E0-4FAB-A080-AF9EA87B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57458A-2CFD-4BA5-AEF1-D738219C6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62947B2-C2D4-42C5-92E4-1A32D85CB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993DB4-C5B6-49DF-9D2A-5BF5303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A424-0910-424B-BBA7-24FA3E3FE17D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78F5F4-43C9-449E-8DAF-B1DF40F2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F90EC1-8177-40D2-A504-000B64F1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9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77C4E-532D-4114-AD1F-5BADD74D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97CEDE-6575-469D-B502-61F4D261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54E6-1391-4994-96F5-8FDFF050D704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4663DF-AC29-48C5-B4A9-3A851037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21CF53-D42B-4A9F-A063-3138AD0D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93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8E8FC7-9D8A-40F7-9FA4-750B800C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B03-9687-493D-8187-FFF83212707E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DBF17C-5341-4CD3-955A-C89F10D1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2E41E-E5B0-4E8D-A68C-55CBCFD6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9223-6B4D-4204-A06B-57F0540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5BAE15-9A51-4095-9747-54E76F88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512451-D6BE-4DA4-8D9B-F2C99BDC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446148-A581-49F4-B94A-D4AEC230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12B5-F16B-4157-BFEE-9C180E53D414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50BB54-8FA5-4250-B12A-B2E552AE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2ED3E5-E9D2-437B-B557-8FE9CFC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08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4C046-C34B-428D-8F86-90632DBF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5C6463-0296-46AC-9A23-4ECE6E003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E20EA3-C3C8-4543-9FB2-EFB4CB011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6CC891-01E4-4561-8602-20F0F821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20F1-68C6-4DD2-9A04-F4231E15C24F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50F3F7-11D2-4F96-9CD2-D335DF9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F0A452-FEEB-413C-898B-27D649E4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7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27DDFF-4D46-447D-8333-D567F04E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265068-FCC1-4AD6-B8D2-21E21E76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90541B-4DF8-44DC-9C07-1BDB09009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199C-8474-4A99-B6E9-53CB4D68DF9E}" type="datetime1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C22D6-C396-456B-AB1C-B761282D7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91FD9-DB5C-47DD-A2E8-1C058898D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A086-0A65-431A-A55B-5504941D6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zaviskova.masm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irop-2021-2027/zmeny-v-irop-2021-2027" TargetMode="External"/><Relationship Id="rId2" Type="http://schemas.openxmlformats.org/officeDocument/2006/relationships/hyperlink" Target="https://www.crr.cz/irop/konzultacni-servis-iro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B143C-310F-4B31-94E0-258964C78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71" y="1407329"/>
            <a:ext cx="10289753" cy="3748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b="1" dirty="0">
                <a:latin typeface="+mn-lt"/>
              </a:rPr>
              <a:t>Seminář pro žadatele k </a:t>
            </a:r>
            <a:br>
              <a:rPr lang="cs-CZ" sz="3200" b="1" dirty="0">
                <a:latin typeface="+mn-lt"/>
              </a:rPr>
            </a:br>
            <a:r>
              <a:rPr lang="cs-CZ" sz="4400" b="1" dirty="0">
                <a:solidFill>
                  <a:srgbClr val="008685"/>
                </a:solidFill>
                <a:latin typeface="+mn-lt"/>
              </a:rPr>
              <a:t>3.-7. výzvě PR IROP</a:t>
            </a:r>
            <a:br>
              <a:rPr lang="cs-CZ" sz="4400" b="1" dirty="0">
                <a:solidFill>
                  <a:srgbClr val="008685"/>
                </a:solidFill>
                <a:latin typeface="+mn-lt"/>
              </a:rPr>
            </a:br>
            <a:r>
              <a:rPr lang="cs-CZ" sz="4400" b="1" dirty="0">
                <a:solidFill>
                  <a:srgbClr val="008685"/>
                </a:solidFill>
                <a:latin typeface="+mn-lt"/>
              </a:rPr>
              <a:t>SCLLD 2021-2027</a:t>
            </a:r>
            <a:br>
              <a:rPr lang="cs-CZ" sz="4000" b="1" dirty="0">
                <a:latin typeface="+mn-lt"/>
              </a:rPr>
            </a:br>
            <a:endParaRPr lang="cs-CZ" sz="4000" b="1" dirty="0">
              <a:solidFill>
                <a:srgbClr val="008685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42D07C-9E0E-4C7F-94E4-606CC4130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024" y="5155430"/>
            <a:ext cx="9144000" cy="598583"/>
          </a:xfrm>
        </p:spPr>
        <p:txBody>
          <a:bodyPr/>
          <a:lstStyle/>
          <a:p>
            <a:r>
              <a:rPr lang="cs-CZ" dirty="0"/>
              <a:t>10.10.2023, Sloup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FF4A6A1-857D-4BF6-9DF3-EA24CA543D53}"/>
              </a:ext>
            </a:extLst>
          </p:cNvPr>
          <p:cNvGrpSpPr/>
          <p:nvPr/>
        </p:nvGrpSpPr>
        <p:grpSpPr>
          <a:xfrm>
            <a:off x="3039291" y="5754013"/>
            <a:ext cx="6310480" cy="872088"/>
            <a:chOff x="2331369" y="105531"/>
            <a:chExt cx="6310480" cy="872088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D3426005-1F3B-4EF5-86CD-12DB8474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8D24DD13-3B44-48AB-A8DD-46E766438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747B218B-C8BC-4AF3-8972-66A7F36C1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67" y="164455"/>
            <a:ext cx="11444748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827C5-6C38-4124-BC5B-3ED1DF55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8685"/>
                </a:solidFill>
              </a:rPr>
              <a:t>Výzva č. 3 Cestovní ruch </a:t>
            </a:r>
            <a:endParaRPr lang="cs-CZ" sz="4000" b="1" dirty="0">
              <a:solidFill>
                <a:srgbClr val="008685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5FF52-AB2A-4F79-BE88-424F6C24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67"/>
            <a:ext cx="10515600" cy="4960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u="sng" dirty="0"/>
          </a:p>
          <a:p>
            <a:pPr>
              <a:buClr>
                <a:srgbClr val="008685"/>
              </a:buClr>
            </a:pPr>
            <a:r>
              <a:rPr lang="cs-CZ" sz="2000" dirty="0"/>
              <a:t>Název výzvy:  			3. výzva PR IROP MAS Moravský kras </a:t>
            </a:r>
            <a:r>
              <a:rPr lang="cs-CZ" sz="2000" dirty="0" err="1"/>
              <a:t>z.s</a:t>
            </a:r>
            <a:r>
              <a:rPr lang="cs-CZ" sz="2000" dirty="0"/>
              <a:t>. – Cestovní ruch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Nadřazená výzva: 		86. CESTOVNÍ RUCH - SC 5.1 (CLLD)</a:t>
            </a:r>
            <a:endParaRPr lang="cs-CZ" sz="2100" b="1" dirty="0">
              <a:solidFill>
                <a:srgbClr val="008685"/>
              </a:solidFill>
            </a:endParaRPr>
          </a:p>
          <a:p>
            <a:pPr>
              <a:buClr>
                <a:srgbClr val="008685"/>
              </a:buClr>
            </a:pPr>
            <a:r>
              <a:rPr lang="cs-CZ" sz="2000" dirty="0"/>
              <a:t>Celková finanční alokace:  	</a:t>
            </a:r>
            <a:r>
              <a:rPr lang="cs-CZ" sz="2000" b="1" dirty="0">
                <a:solidFill>
                  <a:srgbClr val="008685"/>
                </a:solidFill>
              </a:rPr>
              <a:t>2 287 207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Minimální výše CZV/projekt:	230 000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Maximální výše CZV/projekt:	není stanovena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Oprávnění žadatelé:			</a:t>
            </a:r>
          </a:p>
          <a:p>
            <a:pPr marL="0" indent="0">
              <a:buClr>
                <a:srgbClr val="008685"/>
              </a:buClr>
              <a:buNone/>
            </a:pPr>
            <a:r>
              <a:rPr lang="cs-CZ" sz="2000" dirty="0"/>
              <a:t>obce, dobrovolné svazky obcí, kraje, organizace zřizované  nebo zakládané obcemi/kraji, církve, církevní organizace, NNO činné v oblasti CR min. 2 roky,..</a:t>
            </a:r>
          </a:p>
          <a:p>
            <a:pPr>
              <a:buClr>
                <a:srgbClr val="008685"/>
              </a:buClr>
            </a:pPr>
            <a:endParaRPr lang="cs-CZ" sz="200" dirty="0"/>
          </a:p>
          <a:p>
            <a:pPr marL="0" indent="0">
              <a:buClr>
                <a:srgbClr val="008685"/>
              </a:buClr>
              <a:buNone/>
            </a:pPr>
            <a:endParaRPr lang="cs-CZ" sz="2000" dirty="0"/>
          </a:p>
          <a:p>
            <a:pPr marL="228600" lvl="1">
              <a:buClr>
                <a:srgbClr val="008685"/>
              </a:buClr>
            </a:pPr>
            <a:r>
              <a:rPr lang="cs-CZ" sz="2000" dirty="0"/>
              <a:t>Výzva je dostupná na webových stránkách MAS MK:</a:t>
            </a:r>
          </a:p>
          <a:p>
            <a:pPr marL="0" lvl="1" indent="0" algn="ctr">
              <a:buClr>
                <a:srgbClr val="008685"/>
              </a:buClr>
              <a:buNone/>
            </a:pPr>
            <a:r>
              <a:rPr lang="cs-CZ" sz="2000" dirty="0"/>
              <a:t>https://www.masmoravskykras.cz/dotace/irop/vyzvy-pr-irop/vyzva-c-3-pr-irop-1/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CEF084B-7B07-4412-B873-641B92B1B84A}"/>
              </a:ext>
            </a:extLst>
          </p:cNvPr>
          <p:cNvGrpSpPr/>
          <p:nvPr/>
        </p:nvGrpSpPr>
        <p:grpSpPr>
          <a:xfrm>
            <a:off x="7886594" y="6227825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EED4A716-968A-42AE-908F-4A411D5D0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C8605BB-E783-4F0F-84C6-D0B5E5196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71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6D6A6-6FA2-42C9-B883-6A04A999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16"/>
            <a:ext cx="10515600" cy="140555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Zacílení výzvy – Co je možné podpořit? </a:t>
            </a:r>
            <a:br>
              <a:rPr lang="cs-CZ" b="1" dirty="0">
                <a:solidFill>
                  <a:srgbClr val="008685"/>
                </a:solidFill>
              </a:rPr>
            </a:br>
            <a:endParaRPr lang="cs-CZ" b="1" dirty="0">
              <a:solidFill>
                <a:srgbClr val="008685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A816D7-947A-4232-BD90-888454EB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49675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Veřejná infrastruktura udržitelného cestovního ruchu (dále také „CR“):</a:t>
            </a:r>
          </a:p>
          <a:p>
            <a:pPr lvl="1"/>
            <a:r>
              <a:rPr lang="cs-CZ" dirty="0"/>
              <a:t>budování a revitalizace </a:t>
            </a:r>
            <a:r>
              <a:rPr lang="cs-CZ" b="1" dirty="0"/>
              <a:t>doprovodné infrastruktury</a:t>
            </a:r>
            <a:r>
              <a:rPr lang="cs-CZ" dirty="0"/>
              <a:t> cestovního ruchu </a:t>
            </a:r>
          </a:p>
          <a:p>
            <a:pPr lvl="2"/>
            <a:r>
              <a:rPr lang="cs-CZ" dirty="0"/>
              <a:t> odpočívadla, sociální zařízení, fyzické prvky navigačních systémů;</a:t>
            </a:r>
          </a:p>
          <a:p>
            <a:pPr lvl="1"/>
            <a:r>
              <a:rPr lang="cs-CZ" dirty="0"/>
              <a:t>budování páteřních, regionálních a lokálních </a:t>
            </a:r>
            <a:r>
              <a:rPr lang="cs-CZ" b="1" dirty="0"/>
              <a:t>turistických tras </a:t>
            </a:r>
            <a:r>
              <a:rPr lang="cs-CZ" dirty="0"/>
              <a:t>a revitalizace sítě značení</a:t>
            </a:r>
          </a:p>
          <a:p>
            <a:pPr lvl="2"/>
            <a:r>
              <a:rPr lang="cs-CZ" dirty="0"/>
              <a:t>Ve spolupráci s KČT</a:t>
            </a:r>
          </a:p>
          <a:p>
            <a:pPr lvl="1"/>
            <a:r>
              <a:rPr lang="cs-CZ" dirty="0"/>
              <a:t>propojená a otevřená IT řešení návštěvnického provozu a </a:t>
            </a:r>
            <a:r>
              <a:rPr lang="cs-CZ" b="1" dirty="0"/>
              <a:t>navigačních systémů </a:t>
            </a:r>
            <a:r>
              <a:rPr lang="cs-CZ" dirty="0"/>
              <a:t>měst a obcí;</a:t>
            </a:r>
          </a:p>
          <a:p>
            <a:pPr lvl="1"/>
            <a:r>
              <a:rPr lang="cs-CZ" dirty="0"/>
              <a:t>rekonstrukce stávajících a budování nových </a:t>
            </a:r>
            <a:r>
              <a:rPr lang="cs-CZ" b="1" dirty="0"/>
              <a:t>turistických informačních center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veřejná infrastruktura pro </a:t>
            </a:r>
            <a:r>
              <a:rPr lang="cs-CZ" b="1" dirty="0"/>
              <a:t>vodáckou a vodní turistiku </a:t>
            </a:r>
            <a:r>
              <a:rPr lang="cs-CZ" dirty="0"/>
              <a:t>/ </a:t>
            </a:r>
            <a:r>
              <a:rPr lang="cs-CZ" b="1" dirty="0"/>
              <a:t>rekreační plavbu</a:t>
            </a:r>
            <a:r>
              <a:rPr lang="cs-CZ" dirty="0"/>
              <a:t>;</a:t>
            </a:r>
          </a:p>
          <a:p>
            <a:pPr lvl="1"/>
            <a:r>
              <a:rPr lang="cs-CZ" b="1" dirty="0"/>
              <a:t>parkoviště</a:t>
            </a:r>
            <a:r>
              <a:rPr lang="cs-CZ" dirty="0"/>
              <a:t> u atraktivit cestovního ruchu.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Dílčí aktivity (</a:t>
            </a:r>
            <a:r>
              <a:rPr lang="cs-CZ" dirty="0" err="1"/>
              <a:t>podaktivity</a:t>
            </a:r>
            <a:r>
              <a:rPr lang="cs-CZ" dirty="0"/>
              <a:t>) mohou být v projektu libovolně kombinovány.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B87374B-3101-4B2E-B001-D45831961CE4}"/>
              </a:ext>
            </a:extLst>
          </p:cNvPr>
          <p:cNvGrpSpPr/>
          <p:nvPr/>
        </p:nvGrpSpPr>
        <p:grpSpPr>
          <a:xfrm>
            <a:off x="7921744" y="6251700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117B14D-7E78-4FB0-B187-6D2F24FD1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9E31F96F-D8AB-4EBB-8DDD-2B8996F28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46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6A770-6C27-40E7-A75C-22515450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685"/>
                </a:solidFill>
              </a:rPr>
              <a:t>Co nebude podpořeno?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E1ECAF-6AB9-4449-8689-CF309AEE3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92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Ve výzvě nebudou podporovány:</a:t>
            </a:r>
          </a:p>
          <a:p>
            <a:pPr lvl="1"/>
            <a:r>
              <a:rPr lang="cs-CZ" dirty="0"/>
              <a:t> podnikatelské aktivity;</a:t>
            </a:r>
          </a:p>
          <a:p>
            <a:pPr lvl="1"/>
            <a:r>
              <a:rPr lang="cs-CZ" dirty="0"/>
              <a:t>aktivity zaměřené na výstavbu, modernizaci a rekonstrukci rozhleden, lanovek, vleků, pláží, aquaparků, bazénů, umělých koupališť, golfových hřišť, skate parků, pump tracků, lanových center, půjčoven sportovních potřeb, ubytovacích a stravovacích zařízení, nákup vozidel a</a:t>
            </a:r>
          </a:p>
          <a:p>
            <a:pPr lvl="1"/>
            <a:r>
              <a:rPr lang="cs-CZ" dirty="0"/>
              <a:t>parkovací domy.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8685"/>
                </a:solidFill>
              </a:rPr>
              <a:t>Území CHKO-NA CO SI DÁT POZOR</a:t>
            </a:r>
          </a:p>
          <a:p>
            <a:pPr marL="0" indent="0">
              <a:buNone/>
            </a:pPr>
            <a:r>
              <a:rPr lang="cs-CZ" dirty="0"/>
              <a:t>Výstupy projektu, zejména informační panely, budou pouze doplňkově zaměřeny na interpretaci daného území s přírodními fenomény nebo na předmět ochrany daných území. </a:t>
            </a:r>
          </a:p>
          <a:p>
            <a:pPr marL="0" indent="0">
              <a:buNone/>
            </a:pPr>
            <a:endParaRPr lang="cs-CZ" dirty="0">
              <a:solidFill>
                <a:srgbClr val="008685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8685"/>
              </a:solidFill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E0A0359-43F2-4070-9046-C9E86F0FF5FD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EE2A91A3-926A-4235-94A3-E23C84B5B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307D2A5A-1AF7-4790-80EA-76CA76CB2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89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945C9-B1AD-479F-B59E-25E12F3A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85CFA9-4823-4B2B-8A66-1C514554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214"/>
            <a:ext cx="10515600" cy="50757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Na území CHKO je nutné doložit:</a:t>
            </a:r>
          </a:p>
          <a:p>
            <a:pPr lvl="1">
              <a:buFontTx/>
              <a:buChar char="-"/>
            </a:pPr>
            <a:r>
              <a:rPr lang="cs-CZ" dirty="0"/>
              <a:t>Vyjádření příslušného orgánu ochrany přírody, že projekt je v souladu s koncepcí práce s návštěvnickou veřejností nebo obdobnou koncepcí/plánem ZCHÚ pořízeným příslušným orgánem ochrany přírody. </a:t>
            </a:r>
          </a:p>
          <a:p>
            <a:pPr lvl="1">
              <a:buFontTx/>
              <a:buChar char="-"/>
            </a:pPr>
            <a:r>
              <a:rPr lang="cs-CZ" dirty="0"/>
              <a:t>Vzor přílohy je uveden v příloze č. 8 Specifických pravidel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27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827C5-6C38-4124-BC5B-3ED1DF55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8685"/>
                </a:solidFill>
              </a:rPr>
              <a:t>Výzva č. 4 Kulturní památky</a:t>
            </a:r>
            <a:endParaRPr lang="cs-CZ" sz="4000" b="1" dirty="0">
              <a:solidFill>
                <a:srgbClr val="008685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5FF52-AB2A-4F79-BE88-424F6C24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67"/>
            <a:ext cx="10515600" cy="4960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u="sng" dirty="0"/>
          </a:p>
          <a:p>
            <a:pPr>
              <a:buClr>
                <a:srgbClr val="008685"/>
              </a:buClr>
            </a:pPr>
            <a:r>
              <a:rPr lang="cs-CZ" sz="2000" dirty="0"/>
              <a:t>Název výzvy:  			4. výzva PR IROP MAS Moravský kras </a:t>
            </a:r>
            <a:r>
              <a:rPr lang="cs-CZ" sz="2000" dirty="0" err="1"/>
              <a:t>z.s</a:t>
            </a:r>
            <a:r>
              <a:rPr lang="cs-CZ" sz="2000" dirty="0"/>
              <a:t>. – </a:t>
            </a:r>
            <a:r>
              <a:rPr lang="cs-CZ" sz="1600" dirty="0"/>
              <a:t>Kulturní památky a muzea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Nadřazená výzva: 		70. KULTURA - PAMÁTKY A MUZEA – SC 5.1 (CLLD)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Celková finanční alokace:  	</a:t>
            </a:r>
            <a:r>
              <a:rPr lang="cs-CZ" sz="2000" b="1" dirty="0">
                <a:solidFill>
                  <a:srgbClr val="008685"/>
                </a:solidFill>
              </a:rPr>
              <a:t>5 275 000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Minimální výše CZV/projekt:	300 000 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Maximální výše CZV/projekt:	není stanovena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Oprávnění žadatelé:		vlastnící památek, subjekty s právem hospodaření</a:t>
            </a:r>
            <a:endParaRPr lang="cs-CZ" sz="200" dirty="0"/>
          </a:p>
          <a:p>
            <a:pPr marL="0" indent="0">
              <a:buClr>
                <a:srgbClr val="008685"/>
              </a:buClr>
              <a:buNone/>
            </a:pPr>
            <a:endParaRPr lang="cs-CZ" sz="2000" dirty="0"/>
          </a:p>
          <a:p>
            <a:pPr marL="228600" lvl="1">
              <a:buClr>
                <a:srgbClr val="008685"/>
              </a:buClr>
            </a:pPr>
            <a:r>
              <a:rPr lang="cs-CZ" sz="2000" dirty="0"/>
              <a:t>Výzva je dostupná na webových stránkách MAS MK:</a:t>
            </a:r>
          </a:p>
          <a:p>
            <a:pPr marL="0" lvl="1" indent="0">
              <a:buClr>
                <a:srgbClr val="008685"/>
              </a:buClr>
              <a:buNone/>
            </a:pPr>
            <a:r>
              <a:rPr lang="cs-CZ" sz="2000" dirty="0"/>
              <a:t>	https://www.masmoravskykras.cz/dotace/irop/vyzvy-pr-irop/vyzva-c-4-pr-irop/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A051F90-3CE6-4517-82BA-E60858F7A3CF}"/>
              </a:ext>
            </a:extLst>
          </p:cNvPr>
          <p:cNvGrpSpPr/>
          <p:nvPr/>
        </p:nvGrpSpPr>
        <p:grpSpPr>
          <a:xfrm>
            <a:off x="7813159" y="6227825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A3272AA-13A6-47E2-9259-A5E19C096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7CC77437-C9E0-4D36-B59B-CE8F5265D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98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382A45-4608-4F12-9786-ADCBDA39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226"/>
            <a:ext cx="10515600" cy="5193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Revitalizace kulturních památek:</a:t>
            </a:r>
            <a:endParaRPr lang="cs-CZ" dirty="0"/>
          </a:p>
          <a:p>
            <a:r>
              <a:rPr lang="cs-CZ" dirty="0"/>
              <a:t>revitalizace kulturních památek;</a:t>
            </a:r>
          </a:p>
          <a:p>
            <a:r>
              <a:rPr lang="cs-CZ" dirty="0"/>
              <a:t>Expozice (nové expozice, rekonstrukce stávajících expozic, sbírkové předmět, modely)</a:t>
            </a:r>
          </a:p>
          <a:p>
            <a:r>
              <a:rPr lang="cs-CZ" dirty="0"/>
              <a:t>depozitáře;</a:t>
            </a:r>
          </a:p>
          <a:p>
            <a:r>
              <a:rPr lang="cs-CZ" dirty="0"/>
              <a:t>technické zázemí;</a:t>
            </a:r>
          </a:p>
          <a:p>
            <a:r>
              <a:rPr lang="cs-CZ" dirty="0"/>
              <a:t>návštěvnická a edukační centra (přednáškové sály, edukační prostory)</a:t>
            </a:r>
          </a:p>
          <a:p>
            <a:r>
              <a:rPr lang="cs-CZ" dirty="0"/>
              <a:t>restaurování, vybavení pro konzervaci a restaurování;</a:t>
            </a:r>
          </a:p>
          <a:p>
            <a:r>
              <a:rPr lang="cs-CZ" dirty="0"/>
              <a:t>evidence a dokumentace mobiliárních fondů;</a:t>
            </a:r>
          </a:p>
          <a:p>
            <a:r>
              <a:rPr lang="cs-CZ" dirty="0"/>
              <a:t>parkoviště u památek – max. 10 % celkových způsobilých výdajů.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Dílčí aktivity (</a:t>
            </a:r>
            <a:r>
              <a:rPr lang="cs-CZ" dirty="0" err="1"/>
              <a:t>podaktivity</a:t>
            </a:r>
            <a:r>
              <a:rPr lang="cs-CZ" dirty="0"/>
              <a:t>) mohou být v projektu libovolně kombinovány.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7F8A1EE-A7A0-4BFF-8A9A-896617076F2E}"/>
              </a:ext>
            </a:extLst>
          </p:cNvPr>
          <p:cNvSpPr txBox="1">
            <a:spLocks/>
          </p:cNvSpPr>
          <p:nvPr/>
        </p:nvSpPr>
        <p:spPr>
          <a:xfrm>
            <a:off x="730045" y="216335"/>
            <a:ext cx="10515600" cy="140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008685"/>
                </a:solidFill>
              </a:rPr>
              <a:t>Zacílení výzvy – Co je možné podpořit? </a:t>
            </a:r>
            <a:br>
              <a:rPr lang="cs-CZ" b="1" dirty="0">
                <a:solidFill>
                  <a:srgbClr val="008685"/>
                </a:solidFill>
              </a:rPr>
            </a:br>
            <a:endParaRPr lang="cs-CZ" b="1" dirty="0">
              <a:solidFill>
                <a:srgbClr val="008685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35ADFE3-1210-48FB-809D-57340820FC13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01B45373-0799-4D35-9B57-05063D812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656E93B-5F53-4284-A552-63B07809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25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29674B-CA15-4394-AD83-EA3E6F60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Předmětem podpory nebudou:</a:t>
            </a:r>
          </a:p>
          <a:p>
            <a:r>
              <a:rPr lang="cs-CZ" dirty="0"/>
              <a:t>komerční zařízení typu ubytovací a stravovací zařízení. </a:t>
            </a:r>
          </a:p>
          <a:p>
            <a:r>
              <a:rPr lang="cs-CZ" dirty="0"/>
              <a:t>Cílem této výzvy není renovace restaurací, hotelů, ani jiných ubytovacích zařízení.</a:t>
            </a:r>
          </a:p>
          <a:p>
            <a:r>
              <a:rPr lang="cs-CZ" dirty="0"/>
              <a:t> Podpora nevylučuje kavárny, avšak jejich vybavení a vnitřní stavební úpravy, které nemají charakter stavební obnovy památky a jsou přímo funkčně vázány na využití pro provoz kavárny, budou nezpůsobilé.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344BCF2-8D33-4595-B851-B6389796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8685"/>
                </a:solidFill>
              </a:rPr>
              <a:t>Co nebude podpořeno?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B43096E-675D-45F2-9A59-274F1737BE6C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4732CF-42F2-4038-8648-29CC93517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1C09D70-5A9A-45A6-A134-2FC7ABB8C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49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0231-7213-4BF7-BC3E-80DBB83C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B2961E-2DF3-41AB-A51F-15E7DFD9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Součástí projektu musí být </a:t>
            </a:r>
            <a:r>
              <a:rPr lang="cs-CZ" b="1" dirty="0"/>
              <a:t>zpřístupnění</a:t>
            </a:r>
            <a:r>
              <a:rPr lang="cs-CZ" dirty="0"/>
              <a:t> podpořené památky nebo její části. Rozsah a charakter zpřístupnění žadatel uvede v Plánu zpřístupnění, který je součástí podkladů pro hodnocení.</a:t>
            </a:r>
          </a:p>
          <a:p>
            <a:pPr lvl="1"/>
            <a:r>
              <a:rPr lang="cs-CZ" dirty="0"/>
              <a:t> Není možné podpořit pouze rekonstrukci střechy.</a:t>
            </a:r>
          </a:p>
          <a:p>
            <a:pPr marL="0" indent="0">
              <a:buNone/>
            </a:pPr>
            <a:r>
              <a:rPr lang="cs-CZ" dirty="0"/>
              <a:t>Památka musí být zapsána v Ústředním seznamu kulturních památek ČR pouze jako nemovitá kulturní památka. Toto bude ověřováno v Památkovém katalogu (pamatkovykatalog.cz).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Jako kulturní památka musí být zapsaná památka i v katastru nemovitostí, resp. pozemek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79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D56445E-DCED-49AA-B41C-CE5EBA25571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008685"/>
                </a:solidFill>
              </a:rPr>
              <a:t>Výzva č. 5 Knihovny</a:t>
            </a:r>
            <a:endParaRPr lang="cs-CZ" sz="4000" b="1" dirty="0">
              <a:solidFill>
                <a:srgbClr val="008685"/>
              </a:solidFill>
              <a:latin typeface="+mn-lt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14B4BC2-27AF-4C22-AFEF-C8515082F32A}"/>
              </a:ext>
            </a:extLst>
          </p:cNvPr>
          <p:cNvSpPr txBox="1">
            <a:spLocks/>
          </p:cNvSpPr>
          <p:nvPr/>
        </p:nvSpPr>
        <p:spPr>
          <a:xfrm>
            <a:off x="838200" y="1115102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000" u="sng" dirty="0"/>
          </a:p>
          <a:p>
            <a:pPr>
              <a:buClr>
                <a:srgbClr val="008685"/>
              </a:buClr>
            </a:pPr>
            <a:r>
              <a:rPr lang="cs-CZ" sz="2000" dirty="0"/>
              <a:t>Název výzvy:  			5. výzva PR IROP MAS Moravský kras </a:t>
            </a:r>
            <a:r>
              <a:rPr lang="cs-CZ" sz="2000" dirty="0" err="1"/>
              <a:t>z.s</a:t>
            </a:r>
            <a:r>
              <a:rPr lang="cs-CZ" sz="2000" dirty="0"/>
              <a:t>. – </a:t>
            </a:r>
            <a:r>
              <a:rPr lang="cs-CZ" sz="1600" dirty="0"/>
              <a:t>Rekonstrukce a vybavení </a:t>
            </a:r>
          </a:p>
          <a:p>
            <a:pPr marL="3657600" lvl="8" indent="0">
              <a:buClr>
                <a:srgbClr val="008685"/>
              </a:buClr>
              <a:buNone/>
            </a:pPr>
            <a:r>
              <a:rPr lang="cs-CZ" sz="2000" dirty="0"/>
              <a:t>Obecních profesionálních knihoven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Nadřazená výzva: 		114. KULTURA – KNIHOVNY – SC 5.1 (CLLD)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Celková finanční alokace:  	</a:t>
            </a:r>
            <a:r>
              <a:rPr lang="cs-CZ" sz="2000" b="1" dirty="0">
                <a:solidFill>
                  <a:srgbClr val="008685"/>
                </a:solidFill>
              </a:rPr>
              <a:t>1 500 000,00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Minimální výše CZV/projekt:	300 000 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Maximální výše CZV/projekt:	není stanovena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Oprávnění žadatelé:		obce, organizace zřizované nebo zakládané obcemi</a:t>
            </a:r>
            <a:endParaRPr lang="cs-CZ" sz="200" dirty="0"/>
          </a:p>
          <a:p>
            <a:pPr marL="0" indent="0">
              <a:buClr>
                <a:srgbClr val="008685"/>
              </a:buClr>
              <a:buFont typeface="Arial" panose="020B0604020202020204" pitchFamily="34" charset="0"/>
              <a:buNone/>
            </a:pPr>
            <a:endParaRPr lang="cs-CZ" sz="2000" dirty="0"/>
          </a:p>
          <a:p>
            <a:pPr marL="228600" lvl="1">
              <a:buClr>
                <a:srgbClr val="008685"/>
              </a:buClr>
            </a:pPr>
            <a:r>
              <a:rPr lang="cs-CZ" sz="2000" dirty="0"/>
              <a:t>Výzva je dostupná na webových stránkách MAS MK:</a:t>
            </a:r>
          </a:p>
          <a:p>
            <a:pPr marL="0" lvl="1" indent="0">
              <a:buClr>
                <a:srgbClr val="008685"/>
              </a:buClr>
              <a:buNone/>
            </a:pPr>
            <a:endParaRPr lang="cs-CZ" sz="2000" dirty="0"/>
          </a:p>
          <a:p>
            <a:pPr marL="0" lvl="1" indent="0">
              <a:buClr>
                <a:srgbClr val="008685"/>
              </a:buClr>
              <a:buNone/>
            </a:pPr>
            <a:r>
              <a:rPr lang="cs-CZ" sz="2000" dirty="0"/>
              <a:t>	https://www.masmoravskykras.cz/dotace/irop/vyzvy-pr-irop/vyzva-c-5-pr-irop/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3E8AD8F-D67B-4964-ABC8-B4F563FEF45C}"/>
              </a:ext>
            </a:extLst>
          </p:cNvPr>
          <p:cNvGrpSpPr/>
          <p:nvPr/>
        </p:nvGrpSpPr>
        <p:grpSpPr>
          <a:xfrm>
            <a:off x="7820026" y="6210300"/>
            <a:ext cx="4040136" cy="615590"/>
            <a:chOff x="2331369" y="105531"/>
            <a:chExt cx="6310480" cy="872088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7C76C96-F211-4D6C-B81C-09F64086D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8B2D417-C224-452A-974A-35D305C3E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85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382A45-4608-4F12-9786-ADCBDA39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226"/>
            <a:ext cx="10515600" cy="5193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Rekonstrukce a vybavení obecních profesionálních knihoven:</a:t>
            </a:r>
          </a:p>
          <a:p>
            <a:r>
              <a:rPr lang="cs-CZ" dirty="0"/>
              <a:t>rekonstrukce knihoven, včetně nové výstavby;</a:t>
            </a:r>
          </a:p>
          <a:p>
            <a:r>
              <a:rPr lang="cs-CZ" dirty="0"/>
              <a:t>návštěvnické a technické zázemí (vybavení studijních míst);</a:t>
            </a:r>
          </a:p>
          <a:p>
            <a:r>
              <a:rPr lang="cs-CZ" dirty="0"/>
              <a:t>zařízení pro digitalizaci a aplikační software;</a:t>
            </a:r>
          </a:p>
          <a:p>
            <a:r>
              <a:rPr lang="cs-CZ" dirty="0"/>
              <a:t>technické vybavení knihoven (regály).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Dílčí aktivity (</a:t>
            </a:r>
            <a:r>
              <a:rPr lang="cs-CZ" dirty="0" err="1"/>
              <a:t>podaktivity</a:t>
            </a:r>
            <a:r>
              <a:rPr lang="cs-CZ" dirty="0"/>
              <a:t>) mohou být v projektu libovolně kombinovány.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7F8A1EE-A7A0-4BFF-8A9A-896617076F2E}"/>
              </a:ext>
            </a:extLst>
          </p:cNvPr>
          <p:cNvSpPr txBox="1">
            <a:spLocks/>
          </p:cNvSpPr>
          <p:nvPr/>
        </p:nvSpPr>
        <p:spPr>
          <a:xfrm>
            <a:off x="730045" y="216335"/>
            <a:ext cx="10515600" cy="140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008685"/>
                </a:solidFill>
              </a:rPr>
              <a:t>Zacílení výzvy – Co je možné podpořit? </a:t>
            </a:r>
            <a:br>
              <a:rPr lang="cs-CZ" b="1" dirty="0">
                <a:solidFill>
                  <a:srgbClr val="008685"/>
                </a:solidFill>
              </a:rPr>
            </a:br>
            <a:endParaRPr lang="cs-CZ" b="1" dirty="0">
              <a:solidFill>
                <a:srgbClr val="008685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754C3F6-1851-40C2-8CF9-AADB5E2B97CB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C123507-1A83-49EB-8DE6-7F8212F47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177EA1F5-4FF3-4715-ACE9-FD465EB7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7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D59ED-FA97-4D2C-AA4A-9D7AED1F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726"/>
          </a:xfrm>
        </p:spPr>
        <p:txBody>
          <a:bodyPr/>
          <a:lstStyle/>
          <a:p>
            <a:r>
              <a:rPr lang="cs-CZ" b="1" dirty="0">
                <a:solidFill>
                  <a:srgbClr val="008685"/>
                </a:solidFill>
              </a:rPr>
              <a:t>Nový proces administrace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B95ADF-8E5F-443F-9242-F98F2D5B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7" y="1356852"/>
            <a:ext cx="10515600" cy="5223234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/>
              <a:t>Na MAS zjednodušená kontrola a hodnocení </a:t>
            </a:r>
          </a:p>
          <a:p>
            <a:pPr lvl="1"/>
            <a:r>
              <a:rPr lang="cs-CZ" sz="2800" dirty="0"/>
              <a:t>Žadatel podává na MAS pouze Projektový záměr s přílohami</a:t>
            </a:r>
          </a:p>
          <a:p>
            <a:pPr lvl="1"/>
            <a:r>
              <a:rPr lang="cs-CZ" sz="2800" dirty="0"/>
              <a:t>Projektový záměr je podáván přes datovou schránku</a:t>
            </a:r>
          </a:p>
          <a:p>
            <a:r>
              <a:rPr lang="cs-CZ" sz="3200" dirty="0"/>
              <a:t>MAS vydává </a:t>
            </a:r>
            <a:r>
              <a:rPr lang="cs-CZ" sz="3200" b="1" dirty="0"/>
              <a:t>Soulad projektového záměru se SCLLD MAS</a:t>
            </a:r>
          </a:p>
          <a:p>
            <a:r>
              <a:rPr lang="cs-CZ" sz="3200" dirty="0"/>
              <a:t>Posouzení souladu projektového záměru se SCLLD je rozdělen do těchto fází:</a:t>
            </a:r>
          </a:p>
          <a:p>
            <a:pPr lvl="1"/>
            <a:r>
              <a:rPr lang="cs-CZ" dirty="0"/>
              <a:t>Administrativní hodnocení – kancelář MAS</a:t>
            </a:r>
          </a:p>
          <a:p>
            <a:pPr lvl="1"/>
            <a:r>
              <a:rPr lang="cs-CZ" dirty="0"/>
              <a:t>Prezentace projektových záměrů - nebývá</a:t>
            </a:r>
          </a:p>
          <a:p>
            <a:pPr lvl="1"/>
            <a:r>
              <a:rPr lang="cs-CZ" dirty="0"/>
              <a:t>Věcné hodnocení – Výběrová komise</a:t>
            </a:r>
          </a:p>
          <a:p>
            <a:pPr lvl="1"/>
            <a:r>
              <a:rPr lang="cs-CZ" dirty="0"/>
              <a:t>Výběr projektových záměrů k podpoře – Programový výbor</a:t>
            </a:r>
          </a:p>
          <a:p>
            <a:pPr lvl="1"/>
            <a:r>
              <a:rPr lang="cs-CZ" dirty="0"/>
              <a:t>Vydání souladu/nesouladu projektového záměru se SCLLD – kancelář MAS</a:t>
            </a:r>
          </a:p>
          <a:p>
            <a:r>
              <a:rPr lang="cs-CZ" dirty="0"/>
              <a:t>Dalšími kroky v souvislosti s projektem po vydání souladu projektového záměru se SCLLD jsou: </a:t>
            </a:r>
          </a:p>
          <a:p>
            <a:pPr lvl="1"/>
            <a:r>
              <a:rPr lang="cs-CZ" dirty="0"/>
              <a:t>Zadání kompletní žádosti o podporu i s přílohami do MS2021+</a:t>
            </a:r>
          </a:p>
          <a:p>
            <a:pPr lvl="1"/>
            <a:r>
              <a:rPr lang="cs-CZ" dirty="0"/>
              <a:t>Kontrola shody projektového záměru, ke kterému byl vydán soulad projektu se SCLLD s podanou žádostí o podporu do MS2021+.</a:t>
            </a:r>
          </a:p>
          <a:p>
            <a:pPr marL="0" indent="0">
              <a:buNone/>
            </a:pPr>
            <a:endParaRPr lang="cs-CZ" dirty="0"/>
          </a:p>
          <a:p>
            <a:endParaRPr lang="cs-CZ" sz="3200" b="1" dirty="0">
              <a:latin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7AAE038-19F1-4E7A-BF89-CF7E63251E01}"/>
              </a:ext>
            </a:extLst>
          </p:cNvPr>
          <p:cNvGrpSpPr/>
          <p:nvPr/>
        </p:nvGrpSpPr>
        <p:grpSpPr>
          <a:xfrm>
            <a:off x="6500247" y="6216605"/>
            <a:ext cx="4433224" cy="552538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213699BF-686B-4B78-A955-17DC74F79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9ADDC09-9003-40E3-B664-6E05D08AC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84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129A3-684D-45A2-B839-1AE52F53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5410E5-B65A-4B10-80F6-A1964C9A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46627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Musí se jednat o základní knihovnu provozovanou příslušným orgánem obce s pracovním úvazkem knihovníka vyšším než 15 hodin týdně.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1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B04A638-35C1-45DF-B842-1635262FF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008685"/>
                </a:solidFill>
              </a:rPr>
              <a:t>Výzva č. 6 Hasiči</a:t>
            </a:r>
            <a:endParaRPr lang="cs-CZ" sz="4000" b="1" dirty="0">
              <a:solidFill>
                <a:srgbClr val="008685"/>
              </a:solidFill>
              <a:latin typeface="+mn-lt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50661AA-709A-401E-A862-9508E0651E64}"/>
              </a:ext>
            </a:extLst>
          </p:cNvPr>
          <p:cNvSpPr txBox="1">
            <a:spLocks/>
          </p:cNvSpPr>
          <p:nvPr/>
        </p:nvSpPr>
        <p:spPr>
          <a:xfrm>
            <a:off x="690717" y="1191035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000" u="sng" dirty="0"/>
          </a:p>
          <a:p>
            <a:pPr>
              <a:buClr>
                <a:srgbClr val="008685"/>
              </a:buClr>
            </a:pPr>
            <a:r>
              <a:rPr lang="cs-CZ" sz="2000" dirty="0"/>
              <a:t>Název výzvy:  			6. výzva PR IROP MAS Moravský kras </a:t>
            </a:r>
            <a:r>
              <a:rPr lang="cs-CZ" sz="2000" dirty="0" err="1"/>
              <a:t>z.s</a:t>
            </a:r>
            <a:r>
              <a:rPr lang="cs-CZ" sz="2000" dirty="0"/>
              <a:t>. – Podpora jednotek 					dobrovolných hasičů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Nadřazená výzva: 		61. HASIČI – SC 5.1 (CLLD)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Celková finanční alokace:  	</a:t>
            </a:r>
            <a:r>
              <a:rPr lang="cs-CZ" sz="2000" b="1" dirty="0">
                <a:solidFill>
                  <a:srgbClr val="008685"/>
                </a:solidFill>
              </a:rPr>
              <a:t>1 500 000,00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Minimální výše CZV/projekt:	130 000 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Maximální výše CZV/projekt:	není stanovena</a:t>
            </a:r>
          </a:p>
          <a:p>
            <a:r>
              <a:rPr lang="cs-CZ" sz="2000" dirty="0"/>
              <a:t>Oprávnění žadatelé:		</a:t>
            </a:r>
          </a:p>
          <a:p>
            <a:pPr marL="0" indent="0">
              <a:buNone/>
            </a:pPr>
            <a:r>
              <a:rPr lang="cs-CZ" sz="2000" dirty="0"/>
              <a:t>Obce, které zřizují jednotky sboru dobrovolných hasičů zařazené do kategorie jednotek požární ochrany II, III a V (§ 29 zákona č. 133/1985 Sb., o požární ochraně, </a:t>
            </a:r>
            <a:r>
              <a:rPr lang="cs-CZ" sz="2000" dirty="0" err="1"/>
              <a:t>veznění</a:t>
            </a:r>
            <a:r>
              <a:rPr lang="cs-CZ" sz="2000" dirty="0"/>
              <a:t> pozdějších předpisů)</a:t>
            </a:r>
          </a:p>
          <a:p>
            <a:pPr marL="0" indent="0">
              <a:buNone/>
            </a:pPr>
            <a:r>
              <a:rPr lang="cs-CZ" sz="2000" dirty="0"/>
              <a:t>Výzva je dostupná na webových stránkách MAS MK:</a:t>
            </a:r>
          </a:p>
          <a:p>
            <a:pPr marL="0" lvl="1" indent="0">
              <a:buClr>
                <a:srgbClr val="008685"/>
              </a:buClr>
              <a:buNone/>
            </a:pPr>
            <a:r>
              <a:rPr lang="cs-CZ" sz="2000" dirty="0"/>
              <a:t>	https://www.masmoravskykras.cz/dotace/irop/vyzvy-pr-irop/vyzva-c-6-pr-irop/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73335E3-D107-43F2-B8F4-5A11FC9EB524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EE2C307-EC9E-4F1A-8D4F-8B9A223D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1CE8255-F096-4D2B-88DA-56226B8BE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68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AC585-BDA3-4B1B-9AEC-5D1E70A0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685"/>
                </a:solidFill>
              </a:rPr>
              <a:t>Zacílení výzvy – Co je možné podpořit?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D412A5-6C2F-459A-88AE-A6B4C2FD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Podpora jednotek sboru dobrovolných hasičů kategorie jednotek požární ochrany II, III a V</a:t>
            </a:r>
          </a:p>
          <a:p>
            <a:r>
              <a:rPr lang="cs-CZ" dirty="0"/>
              <a:t>B. Pořízení požární techniky, věcných prostředků požární ochrany;</a:t>
            </a:r>
          </a:p>
          <a:p>
            <a:pPr marL="0" indent="0">
              <a:buNone/>
            </a:pPr>
            <a:r>
              <a:rPr lang="cs-CZ" dirty="0"/>
              <a:t>Předmětem pořízení požární techniky a věcných prostředků požární ochrany je pořízení nové nerepasované techniky a vybavení v souladu s normativem uvedeným v příloze Specifických pravidel.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DAADFEB-3691-40F7-AE8A-60B4667031EA}"/>
              </a:ext>
            </a:extLst>
          </p:cNvPr>
          <p:cNvGrpSpPr/>
          <p:nvPr/>
        </p:nvGrpSpPr>
        <p:grpSpPr>
          <a:xfrm>
            <a:off x="7921744" y="6176963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2A28BF86-EF37-4255-8993-036433B8A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5B6BA984-511E-4E98-AE5B-BA026431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4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C6D47-C7D2-4714-B398-88D691BA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B061C7-FB81-4FAC-8A79-1BD441D85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 příloze Specifických pravidel je přesně uvedeno jakou požární techniku může která kategorie dobrovolných hasičů pořídit:</a:t>
            </a:r>
          </a:p>
          <a:p>
            <a:pPr marL="0" indent="0">
              <a:buNone/>
            </a:pPr>
            <a:r>
              <a:rPr lang="cs-CZ" dirty="0"/>
              <a:t>	- Například:</a:t>
            </a:r>
          </a:p>
          <a:p>
            <a:pPr marL="0" indent="0">
              <a:buNone/>
            </a:pPr>
            <a:r>
              <a:rPr lang="cs-CZ" dirty="0" err="1"/>
              <a:t>Termokamera</a:t>
            </a:r>
            <a:r>
              <a:rPr lang="cs-CZ" dirty="0"/>
              <a:t> – může JPO II a III, V nemůže</a:t>
            </a:r>
          </a:p>
          <a:p>
            <a:pPr marL="0" indent="0">
              <a:buNone/>
            </a:pPr>
            <a:r>
              <a:rPr lang="cs-CZ" dirty="0"/>
              <a:t> Izolační dýchací přístroj, </a:t>
            </a:r>
          </a:p>
          <a:p>
            <a:pPr marL="0" indent="0">
              <a:buNone/>
            </a:pPr>
            <a:r>
              <a:rPr lang="cs-CZ" dirty="0"/>
              <a:t>Radiostanice – všechny JPO</a:t>
            </a:r>
          </a:p>
          <a:p>
            <a:pPr marL="0" indent="0">
              <a:buNone/>
            </a:pPr>
            <a:r>
              <a:rPr lang="cs-CZ" dirty="0"/>
              <a:t>Mobilní samonosná nebo skládací nádrž na vodu s objemem min. 25m3- může jen JPO II,III</a:t>
            </a:r>
          </a:p>
          <a:p>
            <a:pPr marL="0" indent="0">
              <a:buNone/>
            </a:pPr>
            <a:r>
              <a:rPr lang="cs-CZ" dirty="0"/>
              <a:t> Přívěs pro hašení-všechny JPO</a:t>
            </a:r>
          </a:p>
          <a:p>
            <a:pPr marL="0" indent="0">
              <a:buNone/>
            </a:pPr>
            <a:r>
              <a:rPr lang="cs-CZ" dirty="0"/>
              <a:t> osvětlovací centrála – všechny JPO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 nutné doložit Stanovisko Hasičského záchranného sboru kraje (Olomouckého)  </a:t>
            </a:r>
          </a:p>
          <a:p>
            <a:pPr marL="0" indent="0">
              <a:buNone/>
            </a:pPr>
            <a:r>
              <a:rPr lang="cs-CZ" dirty="0"/>
              <a:t>	- vzor a postup je uveden v příloze Specifických pravidel</a:t>
            </a:r>
          </a:p>
        </p:txBody>
      </p:sp>
    </p:spTree>
    <p:extLst>
      <p:ext uri="{BB962C8B-B14F-4D97-AF65-F5344CB8AC3E}">
        <p14:creationId xmlns:p14="http://schemas.microsoft.com/office/powerpoint/2010/main" val="20815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B6AA6-6486-47F3-AC5A-B717504D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Výzva č. 7 Veřejná prostranství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A652E6E-30A1-4C46-A2F8-DED31AA8C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0548" y="1540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000" u="sng" dirty="0"/>
          </a:p>
          <a:p>
            <a:pPr>
              <a:buClr>
                <a:srgbClr val="008685"/>
              </a:buClr>
            </a:pPr>
            <a:r>
              <a:rPr lang="cs-CZ" sz="2000" dirty="0"/>
              <a:t>Název výzvy:  			7. výzva PR IROP MAS Moravský kras </a:t>
            </a:r>
            <a:r>
              <a:rPr lang="cs-CZ" sz="2000" dirty="0" err="1"/>
              <a:t>z.s</a:t>
            </a:r>
            <a:r>
              <a:rPr lang="cs-CZ" sz="2000" dirty="0"/>
              <a:t>. – Veřejná prostranství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Nadřazená výzva: 		73. VEŘEJNÁ PROSTRANSTVÍ – SC 5.1 (CLLD)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Celková finanční alokace:  	</a:t>
            </a:r>
            <a:r>
              <a:rPr lang="cs-CZ" sz="2000" b="1" dirty="0">
                <a:solidFill>
                  <a:srgbClr val="008685"/>
                </a:solidFill>
              </a:rPr>
              <a:t>4 333 430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Minimální výše CZV/projekt:	500 000 Kč</a:t>
            </a:r>
          </a:p>
          <a:p>
            <a:pPr>
              <a:buClr>
                <a:srgbClr val="008685"/>
              </a:buClr>
            </a:pPr>
            <a:r>
              <a:rPr lang="cs-CZ" sz="2000" dirty="0"/>
              <a:t>Maximální výše CZV/projekt:	není stanovena</a:t>
            </a:r>
          </a:p>
          <a:p>
            <a:r>
              <a:rPr lang="cs-CZ" sz="2000" dirty="0"/>
              <a:t>Oprávnění žadatelé:</a:t>
            </a:r>
          </a:p>
          <a:p>
            <a:pPr marL="0" indent="0">
              <a:buNone/>
            </a:pPr>
            <a:r>
              <a:rPr lang="cs-CZ" sz="2000" dirty="0"/>
              <a:t>     obce, kraje, organizace zřizované nebo zakládané obcemi/kraji, církve, církevní organizace, veřejné a státní vysoké školy, veřejné výzkumné instituce		</a:t>
            </a:r>
          </a:p>
          <a:p>
            <a:pPr marL="0" indent="0">
              <a:buNone/>
            </a:pPr>
            <a:r>
              <a:rPr lang="cs-CZ" sz="2000" dirty="0"/>
              <a:t>Výzva je dostupná na webových stránkách MAS MK:</a:t>
            </a:r>
          </a:p>
          <a:p>
            <a:pPr marL="0" lvl="1" indent="0">
              <a:buClr>
                <a:srgbClr val="008685"/>
              </a:buClr>
              <a:buNone/>
            </a:pPr>
            <a:r>
              <a:rPr lang="cs-CZ" sz="2000" dirty="0"/>
              <a:t>	https://www.masmoravskykras.cz/dotace/irop/vyzvy-pr-irop/vyzva-c-7-pr-irop/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21B7625-7758-4593-A682-CD0F0D4A5876}"/>
              </a:ext>
            </a:extLst>
          </p:cNvPr>
          <p:cNvGrpSpPr/>
          <p:nvPr/>
        </p:nvGrpSpPr>
        <p:grpSpPr>
          <a:xfrm>
            <a:off x="7953312" y="6227825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5C977B4-C4D6-4291-A570-2CF590A4F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A8FFDEF-DB25-4182-8B97-D572D42DD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83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AC585-BDA3-4B1B-9AEC-5D1E70A0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685"/>
                </a:solidFill>
              </a:rPr>
              <a:t>Zacílení výzvy – Co je možné podpořit?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D412A5-6C2F-459A-88AE-A6B4C2FD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4"/>
            <a:ext cx="10515600" cy="48496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Revitalizace veřejných prostranství měst a obcí</a:t>
            </a:r>
            <a:endParaRPr lang="cs-CZ" dirty="0"/>
          </a:p>
          <a:p>
            <a:r>
              <a:rPr lang="cs-CZ" dirty="0"/>
              <a:t>ucelené (komplexní) projekty veřejných prostranství zaměřené na veřejnou a technickou infrastrukturu a související zelenou infrastrukturu (modrou a zelenou složku) a opatření v řešeném území nezbytná pro rozvoj a zlepšení kvality ekosystémových služeb měst a obcí;</a:t>
            </a:r>
          </a:p>
          <a:p>
            <a:r>
              <a:rPr lang="cs-CZ" dirty="0"/>
              <a:t>revitalizace, modernizace a zajištění bezpečnosti stávajících veřejných prostranství;</a:t>
            </a:r>
          </a:p>
          <a:p>
            <a:r>
              <a:rPr lang="cs-CZ" dirty="0"/>
              <a:t>revitalizace a úprava nevyužívaných ploch.</a:t>
            </a:r>
          </a:p>
          <a:p>
            <a:pPr marL="0" indent="0">
              <a:buNone/>
            </a:pPr>
            <a:r>
              <a:rPr lang="cs-CZ" dirty="0"/>
              <a:t>Podpora je zaměřena na veřejná prostranství podle § 34 zákona č. 128/2000 Sb., o obcích (obecní zřízení), ve znění pozdějších předpisů, na jejich vznik či úpravu ve vazbě na veřejnou a technickou infrastrukturu a související zelenou infrastrukturu.</a:t>
            </a:r>
          </a:p>
          <a:p>
            <a:pPr marL="0" indent="0">
              <a:buNone/>
            </a:pPr>
            <a:r>
              <a:rPr lang="cs-CZ" dirty="0"/>
              <a:t>Podporována budou například náměstí, parky, pěší zóny, uliční prostory, volně dostupné vnitrobloky, náplavky.</a:t>
            </a:r>
          </a:p>
          <a:p>
            <a:pPr marL="0" indent="0">
              <a:buNone/>
            </a:pPr>
            <a:r>
              <a:rPr lang="cs-CZ" dirty="0"/>
              <a:t>Příklady: </a:t>
            </a:r>
          </a:p>
          <a:p>
            <a:pPr marL="0" indent="0">
              <a:buNone/>
            </a:pPr>
            <a:r>
              <a:rPr lang="cs-CZ" dirty="0"/>
              <a:t>výsadba a úprava vegetace</a:t>
            </a:r>
          </a:p>
          <a:p>
            <a:pPr marL="0" indent="0">
              <a:buNone/>
            </a:pPr>
            <a:r>
              <a:rPr lang="cs-CZ" dirty="0"/>
              <a:t>mobiliář (např. lavičky, herní prvky, </a:t>
            </a:r>
            <a:r>
              <a:rPr lang="cs-CZ" dirty="0" err="1"/>
              <a:t>workoutové</a:t>
            </a:r>
            <a:r>
              <a:rPr lang="cs-CZ" dirty="0"/>
              <a:t> prvky, odpadkové koše, informační tabule/panely, stojany na kola) • </a:t>
            </a:r>
          </a:p>
          <a:p>
            <a:pPr marL="0" indent="0">
              <a:buNone/>
            </a:pPr>
            <a:r>
              <a:rPr lang="cs-CZ" dirty="0"/>
              <a:t>umělé vodní prvky (např. kašny, fontány, pítka, </a:t>
            </a:r>
            <a:r>
              <a:rPr lang="cs-CZ" dirty="0" err="1"/>
              <a:t>mlhoviště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68C3551-4288-4B62-BFBA-9DFD38B995F5}"/>
              </a:ext>
            </a:extLst>
          </p:cNvPr>
          <p:cNvGrpSpPr/>
          <p:nvPr/>
        </p:nvGrpSpPr>
        <p:grpSpPr>
          <a:xfrm>
            <a:off x="7975084" y="5894670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0EDA24D-E7DB-49B0-AD13-3209833CC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1499EB1-D4BD-40C3-9F63-039690567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48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51BAA-A1E6-4FF9-9FCD-BBEC39CB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D51A75-855B-468E-A063-5844C1A6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Nutné doložit:</a:t>
            </a:r>
          </a:p>
          <a:p>
            <a:pPr marL="0" indent="0">
              <a:buNone/>
            </a:pPr>
            <a:r>
              <a:rPr lang="cs-CZ" dirty="0"/>
              <a:t>Vyjádření místně a věcně příslušného orgánu ochrany přírody u projektů, které jsou realizované na území CHKO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Komplexnost- Součástí projektu musí být zelená infrastruktura (její modrá či zelená složka) a zároveň musí být součástí projektu i mobiliář. </a:t>
            </a:r>
          </a:p>
        </p:txBody>
      </p:sp>
    </p:spTree>
    <p:extLst>
      <p:ext uri="{BB962C8B-B14F-4D97-AF65-F5344CB8AC3E}">
        <p14:creationId xmlns:p14="http://schemas.microsoft.com/office/powerpoint/2010/main" val="399774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E60DB-982D-4240-9F4C-4B8B2F94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60" y="2140401"/>
            <a:ext cx="10515600" cy="1229379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Děkuji za Vaši pozornost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0F0C20-6FFD-4979-A3D1-A4CE8150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906" y="3859481"/>
            <a:ext cx="9418319" cy="1764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Ing. Sabina </a:t>
            </a:r>
            <a:r>
              <a:rPr lang="cs-CZ" b="1" dirty="0" err="1"/>
              <a:t>Závišková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manažerka projektů SCLLD PR IROP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zaviskova.masmk@gmail.com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Mobil: 603 505 330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C3B8F09-98A0-4B32-85B3-CF10E004793E}"/>
              </a:ext>
            </a:extLst>
          </p:cNvPr>
          <p:cNvSpPr txBox="1">
            <a:spLocks/>
          </p:cNvSpPr>
          <p:nvPr/>
        </p:nvSpPr>
        <p:spPr>
          <a:xfrm>
            <a:off x="1463119" y="765727"/>
            <a:ext cx="9495408" cy="122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rgbClr val="008685"/>
                </a:solidFill>
              </a:rPr>
              <a:t>PROSÍME O KONZULTACI VAŠICH PROJEKTŮ</a:t>
            </a:r>
          </a:p>
          <a:p>
            <a:pPr algn="ctr"/>
            <a:r>
              <a:rPr lang="cs-CZ" sz="3600" b="1" dirty="0">
                <a:solidFill>
                  <a:srgbClr val="008685"/>
                </a:solidFill>
              </a:rPr>
              <a:t>JSME TU PRO VÁS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7F3383B-A8C1-4B59-8BCE-DFBCA39F049A}"/>
              </a:ext>
            </a:extLst>
          </p:cNvPr>
          <p:cNvGrpSpPr/>
          <p:nvPr/>
        </p:nvGrpSpPr>
        <p:grpSpPr>
          <a:xfrm>
            <a:off x="7975084" y="5894670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FE98803-E373-4482-8880-8E1D466F4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5111427-FB56-4D80-9B2D-DD0F13D7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86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78EA5-3908-4BCB-B23B-574DA67A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 administrace mimo 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CD497-CD61-496F-892B-2C720954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684"/>
            <a:ext cx="10515600" cy="48102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dirty="0"/>
              <a:t>Podání žádosti o podporu do MS2021+ (Podklady pro hodnocení (Studie proveditelnosti)</a:t>
            </a:r>
          </a:p>
          <a:p>
            <a:pPr marL="514350" indent="-514350">
              <a:buAutoNum type="arabicPeriod"/>
            </a:pPr>
            <a:r>
              <a:rPr lang="cs-CZ" dirty="0"/>
              <a:t>Kontrola formálních náležitostí a přijatelnosti (CRR) – hodnocení projektů</a:t>
            </a:r>
          </a:p>
          <a:p>
            <a:pPr lvl="1"/>
            <a:r>
              <a:rPr lang="cs-CZ" dirty="0"/>
              <a:t>2x výzva k doplnění (+</a:t>
            </a:r>
            <a:r>
              <a:rPr lang="cs-CZ" dirty="0">
                <a:latin typeface="Arial" panose="020B0604020202020204" pitchFamily="34" charset="0"/>
              </a:rPr>
              <a:t> v případě potřeby po dvou výzvách k doplnění žádosti vyzýváno ještě k opravě zjevných formálních chyb)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Ex-ante analýza rizik (CRR) – hodnocení projektů</a:t>
            </a:r>
          </a:p>
          <a:p>
            <a:pPr marL="514350" indent="-514350">
              <a:buAutoNum type="arabicPeriod"/>
            </a:pPr>
            <a:r>
              <a:rPr lang="cs-CZ" dirty="0"/>
              <a:t>Rozhodnutí o výběru</a:t>
            </a:r>
          </a:p>
          <a:p>
            <a:pPr marL="514350" indent="-514350">
              <a:buAutoNum type="arabicPeriod"/>
            </a:pPr>
            <a:r>
              <a:rPr lang="cs-CZ" dirty="0"/>
              <a:t>Vydání právního aktu</a:t>
            </a:r>
          </a:p>
          <a:p>
            <a:pPr marL="514350" indent="-514350">
              <a:buAutoNum type="arabicPeriod"/>
            </a:pPr>
            <a:r>
              <a:rPr lang="cs-CZ" dirty="0"/>
              <a:t>Realizace</a:t>
            </a:r>
          </a:p>
          <a:p>
            <a:pPr marL="514350" indent="-514350">
              <a:buAutoNum type="arabicPeriod"/>
            </a:pPr>
            <a:r>
              <a:rPr lang="cs-CZ" dirty="0"/>
              <a:t>Ex-post financování  - podání žádosti o platbu</a:t>
            </a:r>
          </a:p>
          <a:p>
            <a:pPr marL="514350" indent="-514350">
              <a:buAutoNum type="arabicPeriod"/>
            </a:pPr>
            <a:r>
              <a:rPr lang="cs-CZ" dirty="0"/>
              <a:t>Udržitelnost 5 let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Přesný postup administrace projektu je uveden v Obecných pravidel pro žadatele a příjemce a ve Specifických pravidlech pro příjemce a žadatele k dané výzvě ŘO IROP.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0252FEA-5637-4F75-97B5-31B13D73F043}"/>
              </a:ext>
            </a:extLst>
          </p:cNvPr>
          <p:cNvGrpSpPr/>
          <p:nvPr/>
        </p:nvGrpSpPr>
        <p:grpSpPr>
          <a:xfrm>
            <a:off x="7520343" y="6217992"/>
            <a:ext cx="3833457" cy="549765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7C2C259C-F54B-4F68-9154-7085502AD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FC13C7ED-7CAF-4B0E-A16A-EAB93DC0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26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04725-B2F4-47E7-8A23-ADF62104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1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Další novinky v IROP SCLLD 2021 – 2027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564F3C-EEDD-49E8-9A55-2902A2F7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562"/>
            <a:ext cx="10515600" cy="56437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Kategorie regionů </a:t>
            </a:r>
            <a:r>
              <a:rPr lang="cs-CZ" dirty="0">
                <a:latin typeface="Arial" panose="020B0604020202020204" pitchFamily="34" charset="0"/>
              </a:rPr>
              <a:t>-tři kategorie regionů s max. mírou spolufinancování z EU: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méně rozvinuté regiony (MRR) 95 %,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pro přechodové regiony (PR) 80 % (+SR 15 %)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pro rozvinutější regiony 40 %</a:t>
            </a:r>
            <a:endParaRPr lang="cs-CZ" b="1" dirty="0">
              <a:latin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</a:rPr>
              <a:t>Konzultační servis Centra </a:t>
            </a:r>
            <a:r>
              <a:rPr lang="cs-CZ" dirty="0">
                <a:latin typeface="Arial" panose="020B0604020202020204" pitchFamily="34" charset="0"/>
              </a:rPr>
              <a:t>–zřízen Konzultační servis Centra, ve kterém probíhá komunikace mezi žadateli a Centrem k projektům před předložením žádosti o podporu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hlinkClick r:id="rId2"/>
              </a:rPr>
              <a:t>https://www.crr.cz/irop/konzultacni-servis-irop/</a:t>
            </a:r>
            <a:endParaRPr lang="cs-CZ" dirty="0"/>
          </a:p>
          <a:p>
            <a:r>
              <a:rPr lang="cs-CZ" b="1" dirty="0">
                <a:latin typeface="Arial" panose="020B0604020202020204" pitchFamily="34" charset="0"/>
              </a:rPr>
              <a:t>Registrace uživatele v MS2021+ </a:t>
            </a:r>
            <a:r>
              <a:rPr lang="cs-CZ" dirty="0">
                <a:latin typeface="Arial" panose="020B0604020202020204" pitchFamily="34" charset="0"/>
              </a:rPr>
              <a:t>-nově přes Národní </a:t>
            </a:r>
            <a:r>
              <a:rPr lang="cs-CZ" dirty="0" err="1">
                <a:latin typeface="Arial" panose="020B0604020202020204" pitchFamily="34" charset="0"/>
              </a:rPr>
              <a:t>identitní</a:t>
            </a:r>
            <a:r>
              <a:rPr lang="cs-CZ" dirty="0">
                <a:latin typeface="Arial" panose="020B0604020202020204" pitchFamily="34" charset="0"/>
              </a:rPr>
              <a:t> autoritu</a:t>
            </a:r>
          </a:p>
          <a:p>
            <a:r>
              <a:rPr lang="cs-CZ" b="1" dirty="0">
                <a:latin typeface="Arial" panose="020B0604020202020204" pitchFamily="34" charset="0"/>
              </a:rPr>
              <a:t>Lhůty pro splnění </a:t>
            </a:r>
            <a:r>
              <a:rPr lang="cs-CZ" dirty="0">
                <a:latin typeface="Arial" panose="020B0604020202020204" pitchFamily="34" charset="0"/>
              </a:rPr>
              <a:t>-zpravidla jsou navázány na datum doručení dokumentu či depeše</a:t>
            </a:r>
          </a:p>
          <a:p>
            <a:r>
              <a:rPr lang="cs-CZ" b="1" dirty="0">
                <a:latin typeface="Arial" panose="020B0604020202020204" pitchFamily="34" charset="0"/>
              </a:rPr>
              <a:t>Poskytnuté údaje veřejné správě </a:t>
            </a:r>
            <a:r>
              <a:rPr lang="cs-CZ" dirty="0">
                <a:latin typeface="Arial" panose="020B0604020202020204" pitchFamily="34" charset="0"/>
              </a:rPr>
              <a:t>–nepožaduje se  předložení již jednou veřejné správě poskytnutých údajů, např. výpis z Obchodního rejstříku / z katastru nemovitostí </a:t>
            </a:r>
          </a:p>
          <a:p>
            <a:r>
              <a:rPr lang="cs-CZ" b="1" dirty="0" err="1">
                <a:latin typeface="Arial" panose="020B0604020202020204" pitchFamily="34" charset="0"/>
              </a:rPr>
              <a:t>eCBAa</a:t>
            </a:r>
            <a:r>
              <a:rPr lang="cs-CZ" b="1" dirty="0">
                <a:latin typeface="Arial" panose="020B0604020202020204" pitchFamily="34" charset="0"/>
              </a:rPr>
              <a:t> sledování příjmů v projektu </a:t>
            </a:r>
            <a:r>
              <a:rPr lang="cs-CZ" dirty="0">
                <a:latin typeface="Arial" panose="020B0604020202020204" pitchFamily="34" charset="0"/>
              </a:rPr>
              <a:t>-zrušena povinnost předkládat </a:t>
            </a:r>
            <a:r>
              <a:rPr lang="cs-CZ" dirty="0" err="1">
                <a:latin typeface="Arial" panose="020B0604020202020204" pitchFamily="34" charset="0"/>
              </a:rPr>
              <a:t>eCBAa</a:t>
            </a:r>
            <a:r>
              <a:rPr lang="cs-CZ" dirty="0">
                <a:latin typeface="Arial" panose="020B0604020202020204" pitchFamily="34" charset="0"/>
              </a:rPr>
              <a:t> sledovat příjmy </a:t>
            </a:r>
          </a:p>
          <a:p>
            <a:r>
              <a:rPr lang="cs-CZ" b="1" dirty="0">
                <a:latin typeface="Arial" panose="020B0604020202020204" pitchFamily="34" charset="0"/>
              </a:rPr>
              <a:t>Nevyčerpané prostředky </a:t>
            </a:r>
            <a:r>
              <a:rPr lang="cs-CZ" dirty="0">
                <a:latin typeface="Arial" panose="020B0604020202020204" pitchFamily="34" charset="0"/>
              </a:rPr>
              <a:t>-mezi sledovanými obdobími se přesouvají automaticky, příjemce nemusí o převod žádat prostřednictvím žádosti o změnu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Více na </a:t>
            </a:r>
            <a:r>
              <a:rPr lang="cs-CZ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https://irop.mmr.cz/cs/irop-2021-2027/zmeny-v-irop-2021-2027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8BD0706-914F-462C-B255-B42B45751CFC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A625216-0F8F-4A5C-8D90-D9BA1C9B9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09447B4-DA09-4690-9DBA-54B7DFFB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06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C4692-8F74-4B92-A6B9-87F08904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Nový web MAS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DD5958A-AA65-48EB-AC25-81D0EEFFE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3139" r="1286" b="4440"/>
          <a:stretch/>
        </p:blipFill>
        <p:spPr>
          <a:xfrm>
            <a:off x="838200" y="1250028"/>
            <a:ext cx="10509907" cy="5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1E7F5-1CDB-4927-A974-A5E79623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0"/>
            <a:ext cx="10515600" cy="1325563"/>
          </a:xfrm>
        </p:spPr>
        <p:txBody>
          <a:bodyPr/>
          <a:lstStyle/>
          <a:p>
            <a:r>
              <a:rPr lang="cs-CZ" dirty="0"/>
              <a:t>Společné pro všechny výzvy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DB9937-AFA6-42EE-82F7-45D1CFF4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4" y="993058"/>
            <a:ext cx="10596716" cy="5624051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s-CZ" b="1" dirty="0">
                <a:solidFill>
                  <a:srgbClr val="008685"/>
                </a:solidFill>
              </a:rPr>
              <a:t>Rozdělení výdajů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Způsobilé výdaje (CZV=celkové způsobilé výdaje)</a:t>
            </a:r>
          </a:p>
          <a:p>
            <a:pPr marL="342900" lvl="1" indent="-342900">
              <a:buClr>
                <a:schemeClr val="tx1"/>
              </a:buClr>
            </a:pPr>
            <a:r>
              <a:rPr lang="cs-CZ" dirty="0"/>
              <a:t>Byly vynaloženy na stanovený účel projektu</a:t>
            </a:r>
          </a:p>
          <a:p>
            <a:pPr marL="342900" lvl="1" indent="-342900">
              <a:buClr>
                <a:schemeClr val="tx1"/>
              </a:buClr>
            </a:pPr>
            <a:r>
              <a:rPr lang="cs-CZ" dirty="0"/>
              <a:t>2 možné způsoby dělení: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	A) Se zjednodušenou metodou vykazování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		a)  přímé výdaje:</a:t>
            </a:r>
          </a:p>
          <a:p>
            <a:pPr marL="2551113" lvl="6" indent="-265113">
              <a:buClr>
                <a:schemeClr val="tx1"/>
              </a:buClr>
            </a:pPr>
            <a:r>
              <a:rPr lang="cs-CZ" dirty="0"/>
              <a:t>Doloženy doklady (daňovými, účetními a dalšími dle specifických pravidel</a:t>
            </a:r>
          </a:p>
          <a:p>
            <a:pPr marL="2551113" lvl="6" indent="-265113">
              <a:buClr>
                <a:schemeClr val="tx1"/>
              </a:buClr>
            </a:pPr>
            <a:r>
              <a:rPr lang="cs-CZ" dirty="0"/>
              <a:t>Režim úplného vykazování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		b)  nepřímé, paušální náklady</a:t>
            </a:r>
          </a:p>
          <a:p>
            <a:pPr marL="2551113" lvl="6" indent="-265113">
              <a:buClr>
                <a:schemeClr val="tx1"/>
              </a:buClr>
            </a:pPr>
            <a:r>
              <a:rPr lang="cs-CZ" dirty="0"/>
              <a:t>Výše je stanovena za pomoci paušální sazby 7 % z přímých výdajů projektu</a:t>
            </a:r>
          </a:p>
          <a:p>
            <a:pPr marL="2551113" lvl="6" indent="-265113">
              <a:buClr>
                <a:schemeClr val="tx1"/>
              </a:buClr>
            </a:pPr>
            <a:r>
              <a:rPr lang="cs-CZ" dirty="0"/>
              <a:t>Zjednodušené metody vykazování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	B) Procentuální rozdělení způsobilých výdajů: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		a) výdaje na hlavní část projektu</a:t>
            </a:r>
          </a:p>
          <a:p>
            <a:pPr marL="2628900" lvl="6" indent="-342900">
              <a:buClr>
                <a:schemeClr val="tx1"/>
              </a:buClr>
            </a:pPr>
            <a:r>
              <a:rPr lang="cs-CZ" dirty="0"/>
              <a:t>Udaná minimální výše, např. 90 % </a:t>
            </a:r>
          </a:p>
          <a:p>
            <a:pPr marL="914400" lvl="3" indent="0">
              <a:buClr>
                <a:schemeClr val="tx1"/>
              </a:buClr>
              <a:buNone/>
            </a:pPr>
            <a:r>
              <a:rPr lang="cs-CZ" dirty="0"/>
              <a:t>	b) Výdaje na doprovodnou část projektu</a:t>
            </a:r>
          </a:p>
          <a:p>
            <a:pPr marL="2571750" lvl="6" indent="-285750">
              <a:buClr>
                <a:schemeClr val="tx1"/>
              </a:buClr>
            </a:pPr>
            <a:r>
              <a:rPr lang="cs-CZ" dirty="0"/>
              <a:t>Udaná maximální výše, např. 10 %	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s-CZ" dirty="0"/>
              <a:t>Nezpůsobilé výdaje </a:t>
            </a:r>
          </a:p>
          <a:p>
            <a:pPr marL="342900" lvl="1" indent="-342900">
              <a:buClr>
                <a:schemeClr val="tx1"/>
              </a:buClr>
            </a:pPr>
            <a:r>
              <a:rPr lang="cs-CZ" dirty="0"/>
              <a:t>Výdaje, na které není v rámci dané výzvy možné získat podporu</a:t>
            </a:r>
          </a:p>
          <a:p>
            <a:pPr marL="342900" lvl="1" indent="-342900">
              <a:buClr>
                <a:schemeClr val="tx1"/>
              </a:buClr>
            </a:pPr>
            <a:r>
              <a:rPr lang="cs-CZ" dirty="0"/>
              <a:t>Např. úroky z dlužných částek – liší se podle zaměření výzvy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A44692E-ED9D-4CFB-8DD4-42EEA8037F5E}"/>
              </a:ext>
            </a:extLst>
          </p:cNvPr>
          <p:cNvGrpSpPr/>
          <p:nvPr/>
        </p:nvGrpSpPr>
        <p:grpSpPr>
          <a:xfrm>
            <a:off x="7975084" y="6327900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36D9833-B759-4E00-9CA2-722EC0A2F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F3AB9B9-E350-4A29-8FA2-687E5949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3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2C517E-583F-4CE2-93FA-E3850641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76981"/>
            <a:ext cx="10675374" cy="63319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Druh výzvy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Všechny výzvy jsou kolové.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Místo realizace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Na území MAS Moravský kras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a) Přechodový region</a:t>
            </a:r>
          </a:p>
          <a:p>
            <a:pPr marL="1828800" lvl="8" indent="-342900">
              <a:spcBef>
                <a:spcPts val="0"/>
              </a:spcBef>
            </a:pPr>
            <a:r>
              <a:rPr lang="cs-CZ" sz="1600" dirty="0"/>
              <a:t> Jihomoravský kraj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/>
              <a:t>	b) Méně rozvinutý region</a:t>
            </a:r>
          </a:p>
          <a:p>
            <a:pPr marL="1828800" lvl="8" indent="-342900">
              <a:spcBef>
                <a:spcPts val="0"/>
              </a:spcBef>
            </a:pPr>
            <a:r>
              <a:rPr lang="cs-CZ" sz="1600" dirty="0"/>
              <a:t>Olomoucký kraj – 8 obcí</a:t>
            </a:r>
          </a:p>
          <a:p>
            <a:pPr marL="1828800" lvl="8" indent="-342900">
              <a:spcBef>
                <a:spcPts val="0"/>
              </a:spcBef>
            </a:pPr>
            <a:r>
              <a:rPr lang="cs-CZ" sz="1600" dirty="0"/>
              <a:t> pouze výzva č. 6 Podpora jednotek dobrovolných hasičů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Indikátory výzvy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Jsou závazné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Určují dosažení cílů projektů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U každé výzvy se liší, důležité sledovat a správně stanovit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Přesný popis indikátorů  je uveden v příloze Specifických pravidel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Projektový záměr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Předkládá se na MAS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Vzor je uveden na webových stránkách MAS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Přílohy projektového záměru, které většinou slouží k věcnému hodnocení, jsou uvedeny v textu výzvy MAS 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Do Projektového záměru kromě základních informacích o projektu se uvádí i informace potřebné pro věcné hodnocení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Kritéria věcného hodnocení na MAS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Na webu MAS – podívat se dopředu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Žádost o podporu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Podává se do MS2021+</a:t>
            </a:r>
          </a:p>
          <a:p>
            <a:pPr marL="0" lvl="2">
              <a:spcBef>
                <a:spcPts val="0"/>
              </a:spcBef>
            </a:pPr>
            <a:r>
              <a:rPr lang="cs-CZ" sz="1600" dirty="0"/>
              <a:t>Jiné přílohy k žádosti o podporu – viz Specifická pravidla k dané výzvě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008685"/>
                </a:solidFill>
              </a:rPr>
              <a:t>Kritéria formálních náležitostí a přijatelnosti</a:t>
            </a:r>
          </a:p>
          <a:p>
            <a:pPr marL="0" lvl="1">
              <a:spcBef>
                <a:spcPts val="0"/>
              </a:spcBef>
            </a:pPr>
            <a:r>
              <a:rPr lang="cs-CZ" sz="1600" dirty="0"/>
              <a:t>Podívat se předem</a:t>
            </a:r>
          </a:p>
          <a:p>
            <a:pPr marL="0" lvl="1">
              <a:spcBef>
                <a:spcPts val="0"/>
              </a:spcBef>
            </a:pPr>
            <a:r>
              <a:rPr lang="cs-CZ" sz="1600" dirty="0"/>
              <a:t>Jsou uvedeny ve Specifických pravidlech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22C2AE1-282B-4853-B302-3D1663189CF8}"/>
              </a:ext>
            </a:extLst>
          </p:cNvPr>
          <p:cNvGrpSpPr/>
          <p:nvPr/>
        </p:nvGrpSpPr>
        <p:grpSpPr>
          <a:xfrm>
            <a:off x="7670284" y="6150919"/>
            <a:ext cx="3961277" cy="530100"/>
            <a:chOff x="2331369" y="105531"/>
            <a:chExt cx="6310480" cy="87208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EEA575C-7F19-4F36-83B3-70B0AEA17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5790D15-DAAD-4C0A-A48B-D76245388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76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12997-F517-444B-A061-CEDB6442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cs-CZ" b="1" dirty="0">
                <a:latin typeface="+mn-lt"/>
              </a:rPr>
              <a:t>Důležité termíny pro 3. – 7. výzvu PR IROP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4BC5914-7C48-4390-A646-56779145D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44765"/>
              </p:ext>
            </p:extLst>
          </p:nvPr>
        </p:nvGraphicFramePr>
        <p:xfrm>
          <a:off x="838200" y="1339432"/>
          <a:ext cx="10515600" cy="492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560">
                  <a:extLst>
                    <a:ext uri="{9D8B030D-6E8A-4147-A177-3AD203B41FA5}">
                      <a16:colId xmlns:a16="http://schemas.microsoft.com/office/drawing/2014/main" val="2034675680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861742658"/>
                    </a:ext>
                  </a:extLst>
                </a:gridCol>
              </a:tblGrid>
              <a:tr h="39803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Termíny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Datum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56468"/>
                  </a:ext>
                </a:extLst>
              </a:tr>
              <a:tr h="398036">
                <a:tc>
                  <a:txBody>
                    <a:bodyPr/>
                    <a:lstStyle/>
                    <a:p>
                      <a:r>
                        <a:rPr lang="cs-CZ" sz="1600" dirty="0"/>
                        <a:t>Datum a čas </a:t>
                      </a:r>
                      <a:r>
                        <a:rPr lang="cs-CZ" sz="1600" b="1" dirty="0"/>
                        <a:t>vyhlášení</a:t>
                      </a:r>
                      <a:r>
                        <a:rPr lang="cs-CZ" sz="1600" dirty="0"/>
                        <a:t> výzvy MAS: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18. 9. 2023</a:t>
                      </a:r>
                      <a:r>
                        <a:rPr lang="cs-CZ" sz="1600" b="1" dirty="0"/>
                        <a:t>            </a:t>
                      </a:r>
                      <a:r>
                        <a:rPr lang="cs-CZ" sz="1800" b="1" dirty="0"/>
                        <a:t>10:00 hod.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9895"/>
                  </a:ext>
                </a:extLst>
              </a:tr>
              <a:tr h="621590">
                <a:tc>
                  <a:txBody>
                    <a:bodyPr/>
                    <a:lstStyle/>
                    <a:p>
                      <a:r>
                        <a:rPr lang="cs-CZ" sz="1600" dirty="0"/>
                        <a:t>Datum a čas zahájení příjmu projektových záměrů datovou schránkou: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18. 9. 2023</a:t>
                      </a:r>
                      <a:r>
                        <a:rPr lang="cs-CZ" sz="1400" b="1" dirty="0"/>
                        <a:t>                 </a:t>
                      </a:r>
                      <a:r>
                        <a:rPr lang="cs-CZ" sz="1600" b="1" dirty="0"/>
                        <a:t>10:00 hod.</a:t>
                      </a:r>
                      <a:endParaRPr lang="cs-CZ" sz="1600" dirty="0"/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6743"/>
                  </a:ext>
                </a:extLst>
              </a:tr>
              <a:tr h="398036">
                <a:tc>
                  <a:txBody>
                    <a:bodyPr/>
                    <a:lstStyle/>
                    <a:p>
                      <a:r>
                        <a:rPr lang="cs-CZ" sz="1600" b="1" dirty="0"/>
                        <a:t>Datum a čas ukončení příjmu projektových záměrů datovou schránkou: 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23. 10. 2023       </a:t>
                      </a:r>
                      <a:r>
                        <a:rPr lang="cs-CZ" sz="1600" b="1" dirty="0"/>
                        <a:t>12:00 hod.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88291"/>
                  </a:ext>
                </a:extLst>
              </a:tr>
              <a:tr h="1406756">
                <a:tc>
                  <a:txBody>
                    <a:bodyPr/>
                    <a:lstStyle/>
                    <a:p>
                      <a:r>
                        <a:rPr lang="cs-CZ" sz="1600" dirty="0"/>
                        <a:t>Datum zahájení </a:t>
                      </a:r>
                      <a:r>
                        <a:rPr lang="cs-CZ" sz="1600" b="1" dirty="0"/>
                        <a:t>realizace</a:t>
                      </a:r>
                      <a:r>
                        <a:rPr lang="cs-CZ" sz="1600" dirty="0"/>
                        <a:t> projektu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Zahájení realizace projektu není časově omezeno, ovšem výdaje vzniklé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 1. 1. 2021 nejsou způsobilé. </a:t>
                      </a:r>
                    </a:p>
                    <a:p>
                      <a:pPr algn="just"/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Tedy realizaci je možné zahájit před podáním projektového záměru do výzvy MAS. </a:t>
                      </a:r>
                      <a:endParaRPr lang="cs-CZ" sz="1400" b="0" dirty="0"/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720"/>
                  </a:ext>
                </a:extLst>
              </a:tr>
              <a:tr h="883312">
                <a:tc>
                  <a:txBody>
                    <a:bodyPr/>
                    <a:lstStyle/>
                    <a:p>
                      <a:r>
                        <a:rPr lang="cs-CZ" sz="1600" dirty="0"/>
                        <a:t>Datum </a:t>
                      </a:r>
                      <a:r>
                        <a:rPr lang="cs-CZ" sz="1600" b="1" dirty="0"/>
                        <a:t>ukončení realizace</a:t>
                      </a:r>
                      <a:r>
                        <a:rPr lang="cs-CZ" sz="1600" dirty="0"/>
                        <a:t> projektu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30. 6. 2029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Realizace projektu nesmí být formálně ani fyzicky ukončena před podáním žádosti o podporu v MS2021+, tedy i před podáním projektového záměru do výzvy MAS. </a:t>
                      </a:r>
                      <a:endParaRPr lang="cs-CZ" sz="1600" dirty="0"/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9128"/>
                  </a:ext>
                </a:extLst>
              </a:tr>
            </a:tbl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DAA045E7-C501-4EFD-9801-3D6DFC380BF8}"/>
              </a:ext>
            </a:extLst>
          </p:cNvPr>
          <p:cNvGrpSpPr/>
          <p:nvPr/>
        </p:nvGrpSpPr>
        <p:grpSpPr>
          <a:xfrm>
            <a:off x="7746484" y="6327900"/>
            <a:ext cx="3961277" cy="530100"/>
            <a:chOff x="2331369" y="105531"/>
            <a:chExt cx="6310480" cy="8720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4D6207BF-E9A5-48EA-AF16-184B46E4C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2FD3A329-3EF1-46FE-AF96-3B290FE7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10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3">
            <a:extLst>
              <a:ext uri="{FF2B5EF4-FFF2-40B4-BE49-F238E27FC236}">
                <a16:creationId xmlns:a16="http://schemas.microsoft.com/office/drawing/2014/main" id="{03D53E44-1C55-4662-8753-6BD221542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578813"/>
              </p:ext>
            </p:extLst>
          </p:nvPr>
        </p:nvGraphicFramePr>
        <p:xfrm>
          <a:off x="1459402" y="2165613"/>
          <a:ext cx="9430512" cy="175960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86720">
                  <a:extLst>
                    <a:ext uri="{9D8B030D-6E8A-4147-A177-3AD203B41FA5}">
                      <a16:colId xmlns:a16="http://schemas.microsoft.com/office/drawing/2014/main" val="2061122835"/>
                    </a:ext>
                  </a:extLst>
                </a:gridCol>
                <a:gridCol w="4543792">
                  <a:extLst>
                    <a:ext uri="{9D8B030D-6E8A-4147-A177-3AD203B41FA5}">
                      <a16:colId xmlns:a16="http://schemas.microsoft.com/office/drawing/2014/main" val="2431662034"/>
                    </a:ext>
                  </a:extLst>
                </a:gridCol>
              </a:tblGrid>
              <a:tr h="353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Zdroj financování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Podíl z celkových způsobilých výdajů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85199"/>
                  </a:ext>
                </a:extLst>
              </a:tr>
              <a:tr h="619480">
                <a:tc>
                  <a:txBody>
                    <a:bodyPr/>
                    <a:lstStyle/>
                    <a:p>
                      <a:r>
                        <a:rPr lang="it-IT" dirty="0"/>
                        <a:t>Evropský fond pro regionální rozvoj</a:t>
                      </a:r>
                      <a:r>
                        <a:rPr lang="cs-CZ" dirty="0"/>
                        <a:t> (EFRR) = podpora/výše dotace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80 %</a:t>
                      </a:r>
                    </a:p>
                  </a:txBody>
                  <a:tcPr anchor="ctr"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78031"/>
                  </a:ext>
                </a:extLst>
              </a:tr>
              <a:tr h="376881">
                <a:tc>
                  <a:txBody>
                    <a:bodyPr/>
                    <a:lstStyle/>
                    <a:p>
                      <a:r>
                        <a:rPr lang="cs-CZ" dirty="0"/>
                        <a:t>Státní rozpočet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15 %</a:t>
                      </a:r>
                    </a:p>
                  </a:txBody>
                  <a:tcPr anchor="ctr">
                    <a:solidFill>
                      <a:srgbClr val="008685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7357"/>
                  </a:ext>
                </a:extLst>
              </a:tr>
              <a:tr h="376881">
                <a:tc>
                  <a:txBody>
                    <a:bodyPr/>
                    <a:lstStyle/>
                    <a:p>
                      <a:r>
                        <a:rPr lang="cs-CZ" dirty="0"/>
                        <a:t>Příjemce 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5 %</a:t>
                      </a:r>
                    </a:p>
                  </a:txBody>
                  <a:tcPr anchor="ctr"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37922"/>
                  </a:ext>
                </a:extLst>
              </a:tr>
            </a:tbl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336A0027-5DCF-4E34-B707-C1DFF4D77AA4}"/>
              </a:ext>
            </a:extLst>
          </p:cNvPr>
          <p:cNvSpPr txBox="1">
            <a:spLocks/>
          </p:cNvSpPr>
          <p:nvPr/>
        </p:nvSpPr>
        <p:spPr>
          <a:xfrm>
            <a:off x="3764182" y="379402"/>
            <a:ext cx="5096256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Struktura financování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E05DA8-1E2C-4486-815D-5A282C955F1A}"/>
              </a:ext>
            </a:extLst>
          </p:cNvPr>
          <p:cNvSpPr txBox="1"/>
          <p:nvPr/>
        </p:nvSpPr>
        <p:spPr>
          <a:xfrm>
            <a:off x="1459402" y="1571041"/>
            <a:ext cx="912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Přechodový region - podpora celkem 95 %</a:t>
            </a:r>
          </a:p>
          <a:p>
            <a:r>
              <a:rPr lang="cs-CZ" dirty="0"/>
              <a:t>- Obce MAS Moravský kras </a:t>
            </a:r>
            <a:r>
              <a:rPr lang="cs-CZ" dirty="0" err="1"/>
              <a:t>z.s</a:t>
            </a:r>
            <a:r>
              <a:rPr lang="cs-CZ" dirty="0"/>
              <a:t>. v Jihomoravském kraji</a:t>
            </a:r>
          </a:p>
        </p:txBody>
      </p:sp>
      <p:graphicFrame>
        <p:nvGraphicFramePr>
          <p:cNvPr id="11" name="Zástupný symbol pro obsah 3">
            <a:extLst>
              <a:ext uri="{FF2B5EF4-FFF2-40B4-BE49-F238E27FC236}">
                <a16:creationId xmlns:a16="http://schemas.microsoft.com/office/drawing/2014/main" id="{35110471-CDDC-4589-8F70-B68EA515D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05615"/>
              </p:ext>
            </p:extLst>
          </p:nvPr>
        </p:nvGraphicFramePr>
        <p:xfrm>
          <a:off x="1459402" y="4623305"/>
          <a:ext cx="9430512" cy="175960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86720">
                  <a:extLst>
                    <a:ext uri="{9D8B030D-6E8A-4147-A177-3AD203B41FA5}">
                      <a16:colId xmlns:a16="http://schemas.microsoft.com/office/drawing/2014/main" val="2061122835"/>
                    </a:ext>
                  </a:extLst>
                </a:gridCol>
                <a:gridCol w="4543792">
                  <a:extLst>
                    <a:ext uri="{9D8B030D-6E8A-4147-A177-3AD203B41FA5}">
                      <a16:colId xmlns:a16="http://schemas.microsoft.com/office/drawing/2014/main" val="2431662034"/>
                    </a:ext>
                  </a:extLst>
                </a:gridCol>
              </a:tblGrid>
              <a:tr h="353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Zdroj financování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Podíl z celkových způsobilých výdajů</a:t>
                      </a:r>
                    </a:p>
                  </a:txBody>
                  <a:tcPr anchor="ctr">
                    <a:solidFill>
                      <a:srgbClr val="008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85199"/>
                  </a:ext>
                </a:extLst>
              </a:tr>
              <a:tr h="619480">
                <a:tc>
                  <a:txBody>
                    <a:bodyPr/>
                    <a:lstStyle/>
                    <a:p>
                      <a:r>
                        <a:rPr lang="it-IT" dirty="0"/>
                        <a:t>Evropský fond pro regionální rozvoj</a:t>
                      </a:r>
                      <a:r>
                        <a:rPr lang="cs-CZ" dirty="0"/>
                        <a:t> (EFRR) = podpora/výše dotace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95 %</a:t>
                      </a:r>
                    </a:p>
                  </a:txBody>
                  <a:tcPr anchor="ctr"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78031"/>
                  </a:ext>
                </a:extLst>
              </a:tr>
              <a:tr h="376881">
                <a:tc>
                  <a:txBody>
                    <a:bodyPr/>
                    <a:lstStyle/>
                    <a:p>
                      <a:r>
                        <a:rPr lang="cs-CZ" dirty="0"/>
                        <a:t>Státní rozpočet</a:t>
                      </a:r>
                    </a:p>
                  </a:txBody>
                  <a:tcPr>
                    <a:solidFill>
                      <a:srgbClr val="00868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0 %</a:t>
                      </a:r>
                    </a:p>
                  </a:txBody>
                  <a:tcPr anchor="ctr">
                    <a:solidFill>
                      <a:srgbClr val="008685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7357"/>
                  </a:ext>
                </a:extLst>
              </a:tr>
              <a:tr h="376881">
                <a:tc>
                  <a:txBody>
                    <a:bodyPr/>
                    <a:lstStyle/>
                    <a:p>
                      <a:r>
                        <a:rPr lang="cs-CZ" dirty="0"/>
                        <a:t>Příjemce </a:t>
                      </a:r>
                    </a:p>
                  </a:txBody>
                  <a:tcPr>
                    <a:solidFill>
                      <a:srgbClr val="008685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5 %</a:t>
                      </a:r>
                    </a:p>
                  </a:txBody>
                  <a:tcPr anchor="ctr">
                    <a:solidFill>
                      <a:srgbClr val="00868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37922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358E0A-590F-4B2F-9CE0-626465549D87}"/>
              </a:ext>
            </a:extLst>
          </p:cNvPr>
          <p:cNvSpPr txBox="1"/>
          <p:nvPr/>
        </p:nvSpPr>
        <p:spPr>
          <a:xfrm>
            <a:off x="1459402" y="3976974"/>
            <a:ext cx="912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Méně rozvinutý region – podpora celkem 95 %</a:t>
            </a:r>
          </a:p>
          <a:p>
            <a:r>
              <a:rPr lang="cs-CZ" dirty="0"/>
              <a:t>- Obce MAS Moravský kras </a:t>
            </a:r>
            <a:r>
              <a:rPr lang="cs-CZ" dirty="0" err="1"/>
              <a:t>z.s</a:t>
            </a:r>
            <a:r>
              <a:rPr lang="cs-CZ" dirty="0"/>
              <a:t>. v Olomouckém kraji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E0484A-B139-494A-A732-0F4C0150D9B7}"/>
              </a:ext>
            </a:extLst>
          </p:cNvPr>
          <p:cNvSpPr txBox="1"/>
          <p:nvPr/>
        </p:nvSpPr>
        <p:spPr>
          <a:xfrm>
            <a:off x="1459402" y="1175830"/>
            <a:ext cx="927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Forma podpory je ex-post financování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FF69A35-4841-4C9B-93DC-8136D34CB728}"/>
              </a:ext>
            </a:extLst>
          </p:cNvPr>
          <p:cNvGrpSpPr/>
          <p:nvPr/>
        </p:nvGrpSpPr>
        <p:grpSpPr>
          <a:xfrm>
            <a:off x="8112735" y="6382907"/>
            <a:ext cx="3961277" cy="530100"/>
            <a:chOff x="2331369" y="105531"/>
            <a:chExt cx="6310480" cy="872088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7B352AF-61F7-4CCB-A6E4-19CC10C88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447" y="262183"/>
              <a:ext cx="922402" cy="558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C501846D-CE31-478D-92D3-42CD83679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69" y="105531"/>
              <a:ext cx="5289755" cy="87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3913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2584</Words>
  <Application>Microsoft Office PowerPoint</Application>
  <PresentationFormat>Širokoúhlá obrazovka</PresentationFormat>
  <Paragraphs>282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Seminář pro žadatele k  3.-7. výzvě PR IROP SCLLD 2021-2027 </vt:lpstr>
      <vt:lpstr>Nový proces administrace projektů</vt:lpstr>
      <vt:lpstr>Další postup administrace mimo MAS</vt:lpstr>
      <vt:lpstr>Další novinky v IROP SCLLD 2021 – 2027 </vt:lpstr>
      <vt:lpstr>Nový web MAS </vt:lpstr>
      <vt:lpstr>Společné pro všechny výzvy</vt:lpstr>
      <vt:lpstr>Prezentace aplikace PowerPoint</vt:lpstr>
      <vt:lpstr>Důležité termíny pro 3. – 7. výzvu PR IROP</vt:lpstr>
      <vt:lpstr>Prezentace aplikace PowerPoint</vt:lpstr>
      <vt:lpstr>Výzva č. 3 Cestovní ruch </vt:lpstr>
      <vt:lpstr>Zacílení výzvy – Co je možné podpořit?  </vt:lpstr>
      <vt:lpstr>Co nebude podpořeno?</vt:lpstr>
      <vt:lpstr>Upozornění</vt:lpstr>
      <vt:lpstr>Výzva č. 4 Kulturní památky</vt:lpstr>
      <vt:lpstr>Prezentace aplikace PowerPoint</vt:lpstr>
      <vt:lpstr>Co nebude podpořeno?</vt:lpstr>
      <vt:lpstr>Upozornění</vt:lpstr>
      <vt:lpstr>Prezentace aplikace PowerPoint</vt:lpstr>
      <vt:lpstr>Prezentace aplikace PowerPoint</vt:lpstr>
      <vt:lpstr>Upozornění</vt:lpstr>
      <vt:lpstr>Výzva č. 6 Hasiči</vt:lpstr>
      <vt:lpstr>Zacílení výzvy – Co je možné podpořit?</vt:lpstr>
      <vt:lpstr>Upozornění</vt:lpstr>
      <vt:lpstr>Výzva č. 7 Veřejná prostranství</vt:lpstr>
      <vt:lpstr>Zacílení výzvy – Co je možné podpořit?</vt:lpstr>
      <vt:lpstr>Upozornění</vt:lpstr>
      <vt:lpstr>Děkuji za Vaši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k výzvě PR IROP č. 5  - DOPLNĚNÍ KAPACIT INFRASTRUKTURY SOCIÁLNÍCH A NÁVAZNÝCH SLUŽEB</dc:title>
  <dc:creator>Maska</dc:creator>
  <cp:lastModifiedBy>masmk</cp:lastModifiedBy>
  <cp:revision>268</cp:revision>
  <dcterms:created xsi:type="dcterms:W3CDTF">2018-05-17T08:11:29Z</dcterms:created>
  <dcterms:modified xsi:type="dcterms:W3CDTF">2023-10-10T11:29:00Z</dcterms:modified>
</cp:coreProperties>
</file>