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42"/>
  </p:notesMasterIdLst>
  <p:sldIdLst>
    <p:sldId id="256" r:id="rId2"/>
    <p:sldId id="301" r:id="rId3"/>
    <p:sldId id="302" r:id="rId4"/>
    <p:sldId id="303" r:id="rId5"/>
    <p:sldId id="257" r:id="rId6"/>
    <p:sldId id="310" r:id="rId7"/>
    <p:sldId id="286" r:id="rId8"/>
    <p:sldId id="273" r:id="rId9"/>
    <p:sldId id="306" r:id="rId10"/>
    <p:sldId id="275" r:id="rId11"/>
    <p:sldId id="288" r:id="rId12"/>
    <p:sldId id="276" r:id="rId13"/>
    <p:sldId id="289" r:id="rId14"/>
    <p:sldId id="277" r:id="rId15"/>
    <p:sldId id="290" r:id="rId16"/>
    <p:sldId id="278" r:id="rId17"/>
    <p:sldId id="291" r:id="rId18"/>
    <p:sldId id="279" r:id="rId19"/>
    <p:sldId id="292" r:id="rId20"/>
    <p:sldId id="280" r:id="rId21"/>
    <p:sldId id="293" r:id="rId22"/>
    <p:sldId id="281" r:id="rId23"/>
    <p:sldId id="294" r:id="rId24"/>
    <p:sldId id="282" r:id="rId25"/>
    <p:sldId id="295" r:id="rId26"/>
    <p:sldId id="283" r:id="rId27"/>
    <p:sldId id="296" r:id="rId28"/>
    <p:sldId id="284" r:id="rId29"/>
    <p:sldId id="297" r:id="rId30"/>
    <p:sldId id="285" r:id="rId31"/>
    <p:sldId id="298" r:id="rId32"/>
    <p:sldId id="304" r:id="rId33"/>
    <p:sldId id="307" r:id="rId34"/>
    <p:sldId id="305" r:id="rId35"/>
    <p:sldId id="299" r:id="rId36"/>
    <p:sldId id="308" r:id="rId37"/>
    <p:sldId id="311" r:id="rId38"/>
    <p:sldId id="309" r:id="rId39"/>
    <p:sldId id="300" r:id="rId40"/>
    <p:sldId id="272" r:id="rId4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Světlý styl 3 – zvýraznění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Střední styl 4 – zvýraznění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83" autoAdjust="0"/>
    <p:restoredTop sz="94660"/>
  </p:normalViewPr>
  <p:slideViewPr>
    <p:cSldViewPr snapToGrid="0">
      <p:cViewPr varScale="1">
        <p:scale>
          <a:sx n="78" d="100"/>
          <a:sy n="78" d="100"/>
        </p:scale>
        <p:origin x="629"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C4C2A0-FE51-495F-A89F-3595834D3721}" type="doc">
      <dgm:prSet loTypeId="urn:microsoft.com/office/officeart/2005/8/layout/bProcess4" loCatId="process" qsTypeId="urn:microsoft.com/office/officeart/2005/8/quickstyle/simple1" qsCatId="simple" csTypeId="urn:microsoft.com/office/officeart/2005/8/colors/accent1_1" csCatId="accent1" phldr="1"/>
      <dgm:spPr/>
      <dgm:t>
        <a:bodyPr/>
        <a:lstStyle/>
        <a:p>
          <a:endParaRPr lang="cs-CZ"/>
        </a:p>
      </dgm:t>
    </dgm:pt>
    <dgm:pt modelId="{FBFBAE09-243F-4E68-B328-797FFBAD00CE}">
      <dgm:prSet phldrT="[Text]"/>
      <dgm:spPr/>
      <dgm:t>
        <a:bodyPr/>
        <a:lstStyle/>
        <a:p>
          <a:r>
            <a:rPr lang="cs-CZ" dirty="0">
              <a:solidFill>
                <a:srgbClr val="FF0000"/>
              </a:solidFill>
            </a:rPr>
            <a:t>Vyhlášení výzvy MAS na předkládání projektových záměrů (mimo systém) </a:t>
          </a:r>
        </a:p>
      </dgm:t>
    </dgm:pt>
    <dgm:pt modelId="{FEB9A5FE-0B25-43F3-8E04-6F1D79DFC633}" type="parTrans" cxnId="{61A9335B-EE55-47FA-BCA0-1338715E2E1B}">
      <dgm:prSet/>
      <dgm:spPr/>
      <dgm:t>
        <a:bodyPr/>
        <a:lstStyle/>
        <a:p>
          <a:endParaRPr lang="cs-CZ"/>
        </a:p>
      </dgm:t>
    </dgm:pt>
    <dgm:pt modelId="{DBAA563D-D7FB-49F2-900D-A986FB6E96A9}" type="sibTrans" cxnId="{61A9335B-EE55-47FA-BCA0-1338715E2E1B}">
      <dgm:prSet/>
      <dgm:spPr/>
      <dgm:t>
        <a:bodyPr/>
        <a:lstStyle/>
        <a:p>
          <a:endParaRPr lang="cs-CZ"/>
        </a:p>
      </dgm:t>
    </dgm:pt>
    <dgm:pt modelId="{0682EF0E-039F-4098-8BC3-7DF7CE797564}">
      <dgm:prSet phldrT="[Text]"/>
      <dgm:spPr/>
      <dgm:t>
        <a:bodyPr/>
        <a:lstStyle/>
        <a:p>
          <a:r>
            <a:rPr lang="cs-CZ" dirty="0">
              <a:solidFill>
                <a:srgbClr val="00B050"/>
              </a:solidFill>
            </a:rPr>
            <a:t>Předložení projektového záměru na MAS</a:t>
          </a:r>
        </a:p>
      </dgm:t>
    </dgm:pt>
    <dgm:pt modelId="{6F948989-C7F1-4AED-882A-3A347458871B}" type="parTrans" cxnId="{82949175-D903-4AC7-97E6-7BCB5AE02FF5}">
      <dgm:prSet/>
      <dgm:spPr/>
      <dgm:t>
        <a:bodyPr/>
        <a:lstStyle/>
        <a:p>
          <a:endParaRPr lang="cs-CZ"/>
        </a:p>
      </dgm:t>
    </dgm:pt>
    <dgm:pt modelId="{0F0D97D9-BAC3-4ED8-AA54-45DE32AC6F9C}" type="sibTrans" cxnId="{82949175-D903-4AC7-97E6-7BCB5AE02FF5}">
      <dgm:prSet/>
      <dgm:spPr/>
      <dgm:t>
        <a:bodyPr/>
        <a:lstStyle/>
        <a:p>
          <a:endParaRPr lang="cs-CZ"/>
        </a:p>
      </dgm:t>
    </dgm:pt>
    <dgm:pt modelId="{3232478E-E8A8-41AA-AEF9-5CBAB22FF67F}">
      <dgm:prSet phldrT="[Text]"/>
      <dgm:spPr/>
      <dgm:t>
        <a:bodyPr/>
        <a:lstStyle/>
        <a:p>
          <a:r>
            <a:rPr lang="cs-CZ" dirty="0">
              <a:solidFill>
                <a:srgbClr val="FF0000"/>
              </a:solidFill>
            </a:rPr>
            <a:t>Projednání souboru projektových záměrů na Výběrovém orgánu MAS</a:t>
          </a:r>
        </a:p>
      </dgm:t>
    </dgm:pt>
    <dgm:pt modelId="{CB711EB5-5BF5-4C71-A97A-E375E264B815}" type="parTrans" cxnId="{3C9B4086-6DDD-4B00-AAB5-AC70ECCABDEF}">
      <dgm:prSet/>
      <dgm:spPr/>
      <dgm:t>
        <a:bodyPr/>
        <a:lstStyle/>
        <a:p>
          <a:endParaRPr lang="cs-CZ"/>
        </a:p>
      </dgm:t>
    </dgm:pt>
    <dgm:pt modelId="{B65B3BB0-E4B6-4FAC-8F43-A1B924C96AED}" type="sibTrans" cxnId="{3C9B4086-6DDD-4B00-AAB5-AC70ECCABDEF}">
      <dgm:prSet/>
      <dgm:spPr/>
      <dgm:t>
        <a:bodyPr/>
        <a:lstStyle/>
        <a:p>
          <a:endParaRPr lang="cs-CZ"/>
        </a:p>
      </dgm:t>
    </dgm:pt>
    <dgm:pt modelId="{3509CD3F-9FE1-412A-82B3-620C7DBBAD33}">
      <dgm:prSet phldrT="[Text]"/>
      <dgm:spPr/>
      <dgm:t>
        <a:bodyPr/>
        <a:lstStyle/>
        <a:p>
          <a:r>
            <a:rPr lang="cs-CZ" dirty="0">
              <a:solidFill>
                <a:srgbClr val="FF0000"/>
              </a:solidFill>
            </a:rPr>
            <a:t>Předložení</a:t>
          </a:r>
          <a:r>
            <a:rPr lang="cs-CZ" baseline="0" dirty="0">
              <a:solidFill>
                <a:srgbClr val="FF0000"/>
              </a:solidFill>
            </a:rPr>
            <a:t> souboru projektových záměru Výběrovým orgánem MAS na Rozhodovací orgán MAS</a:t>
          </a:r>
          <a:endParaRPr lang="cs-CZ" dirty="0">
            <a:solidFill>
              <a:srgbClr val="FF0000"/>
            </a:solidFill>
          </a:endParaRPr>
        </a:p>
      </dgm:t>
    </dgm:pt>
    <dgm:pt modelId="{C01811C5-0189-4D42-8561-7298F2D6FC5E}" type="parTrans" cxnId="{AA78E40E-1693-463B-B193-975EA7268904}">
      <dgm:prSet/>
      <dgm:spPr/>
      <dgm:t>
        <a:bodyPr/>
        <a:lstStyle/>
        <a:p>
          <a:endParaRPr lang="cs-CZ"/>
        </a:p>
      </dgm:t>
    </dgm:pt>
    <dgm:pt modelId="{6F2D2A14-191E-4477-B10F-5463A61172E9}" type="sibTrans" cxnId="{AA78E40E-1693-463B-B193-975EA7268904}">
      <dgm:prSet/>
      <dgm:spPr/>
      <dgm:t>
        <a:bodyPr/>
        <a:lstStyle/>
        <a:p>
          <a:endParaRPr lang="cs-CZ"/>
        </a:p>
      </dgm:t>
    </dgm:pt>
    <dgm:pt modelId="{2C3EE1A3-7263-4893-AF14-E4711F27A955}">
      <dgm:prSet phldrT="[Text]"/>
      <dgm:spPr/>
      <dgm:t>
        <a:bodyPr/>
        <a:lstStyle/>
        <a:p>
          <a:r>
            <a:rPr lang="cs-CZ" dirty="0">
              <a:solidFill>
                <a:srgbClr val="FF0000"/>
              </a:solidFill>
            </a:rPr>
            <a:t>Rozhodovací orgán MAS vydá vyjádření o souladu/nesouladu projektového záměru s PR IROP.*</a:t>
          </a:r>
        </a:p>
      </dgm:t>
    </dgm:pt>
    <dgm:pt modelId="{21688D0E-E76D-49E7-B2BE-ACA27223DD99}" type="parTrans" cxnId="{B857E1EA-B8FB-4B1D-9297-D283A963EC1C}">
      <dgm:prSet/>
      <dgm:spPr/>
      <dgm:t>
        <a:bodyPr/>
        <a:lstStyle/>
        <a:p>
          <a:endParaRPr lang="cs-CZ"/>
        </a:p>
      </dgm:t>
    </dgm:pt>
    <dgm:pt modelId="{55199979-2484-4B11-BF90-D9B5C123D51B}" type="sibTrans" cxnId="{B857E1EA-B8FB-4B1D-9297-D283A963EC1C}">
      <dgm:prSet/>
      <dgm:spPr/>
      <dgm:t>
        <a:bodyPr/>
        <a:lstStyle/>
        <a:p>
          <a:endParaRPr lang="cs-CZ"/>
        </a:p>
      </dgm:t>
    </dgm:pt>
    <dgm:pt modelId="{A7BF857F-3466-4759-A4AE-6877914006D8}">
      <dgm:prSet phldrT="[Text]"/>
      <dgm:spPr/>
      <dgm:t>
        <a:bodyPr/>
        <a:lstStyle/>
        <a:p>
          <a:r>
            <a:rPr lang="cs-CZ" dirty="0">
              <a:solidFill>
                <a:srgbClr val="00B050"/>
              </a:solidFill>
            </a:rPr>
            <a:t>Předložení žádosti o podporu do MS 21+ žadatelem do výzvy ŘO IROP</a:t>
          </a:r>
        </a:p>
      </dgm:t>
    </dgm:pt>
    <dgm:pt modelId="{29F293F7-39F3-46CF-97AD-386C773975DD}" type="parTrans" cxnId="{0C611ECC-BCE1-4B4F-9FD2-EFB4CF6927CB}">
      <dgm:prSet/>
      <dgm:spPr/>
      <dgm:t>
        <a:bodyPr/>
        <a:lstStyle/>
        <a:p>
          <a:endParaRPr lang="cs-CZ"/>
        </a:p>
      </dgm:t>
    </dgm:pt>
    <dgm:pt modelId="{B932046D-FB48-4BF7-8E75-1932E45B30EE}" type="sibTrans" cxnId="{0C611ECC-BCE1-4B4F-9FD2-EFB4CF6927CB}">
      <dgm:prSet/>
      <dgm:spPr/>
      <dgm:t>
        <a:bodyPr/>
        <a:lstStyle/>
        <a:p>
          <a:endParaRPr lang="cs-CZ"/>
        </a:p>
      </dgm:t>
    </dgm:pt>
    <dgm:pt modelId="{674226FD-7861-49CB-BD70-911558161455}">
      <dgm:prSet phldrT="[Text]"/>
      <dgm:spPr/>
      <dgm:t>
        <a:bodyPr/>
        <a:lstStyle/>
        <a:p>
          <a:r>
            <a:rPr lang="cs-CZ" dirty="0">
              <a:solidFill>
                <a:schemeClr val="accent1"/>
              </a:solidFill>
            </a:rPr>
            <a:t>Hodnocení </a:t>
          </a:r>
          <a:r>
            <a:rPr lang="cs-CZ" dirty="0" err="1">
              <a:solidFill>
                <a:schemeClr val="accent1"/>
              </a:solidFill>
            </a:rPr>
            <a:t>ŽoP</a:t>
          </a:r>
          <a:r>
            <a:rPr lang="cs-CZ" dirty="0">
              <a:solidFill>
                <a:schemeClr val="accent1"/>
              </a:solidFill>
            </a:rPr>
            <a:t> na Centru pro regionální rozvoj</a:t>
          </a:r>
        </a:p>
      </dgm:t>
    </dgm:pt>
    <dgm:pt modelId="{85325AF2-DC77-4C3C-A189-633CD05553C0}" type="parTrans" cxnId="{46BD54A3-A938-4A81-BCA0-EEE3B08DE244}">
      <dgm:prSet/>
      <dgm:spPr/>
      <dgm:t>
        <a:bodyPr/>
        <a:lstStyle/>
        <a:p>
          <a:endParaRPr lang="cs-CZ"/>
        </a:p>
      </dgm:t>
    </dgm:pt>
    <dgm:pt modelId="{3490E3FC-0171-4527-88BF-3B0D6EEEBE11}" type="sibTrans" cxnId="{46BD54A3-A938-4A81-BCA0-EEE3B08DE244}">
      <dgm:prSet/>
      <dgm:spPr/>
      <dgm:t>
        <a:bodyPr/>
        <a:lstStyle/>
        <a:p>
          <a:endParaRPr lang="cs-CZ"/>
        </a:p>
      </dgm:t>
    </dgm:pt>
    <dgm:pt modelId="{2CE374F4-CB0F-4B4A-964C-1CE353484544}">
      <dgm:prSet phldrT="[Text]"/>
      <dgm:spPr/>
      <dgm:t>
        <a:bodyPr/>
        <a:lstStyle/>
        <a:p>
          <a:r>
            <a:rPr lang="cs-CZ" dirty="0">
              <a:solidFill>
                <a:srgbClr val="FF0000"/>
              </a:solidFill>
            </a:rPr>
            <a:t>Vytvoření souboru projektových záměrů, který splnil/nesplnil kritéria MAS pro výběr na Rozhodovací orgán MAS</a:t>
          </a:r>
        </a:p>
      </dgm:t>
    </dgm:pt>
    <dgm:pt modelId="{EBE052A5-09DE-430A-B159-ECB965AD468A}" type="sibTrans" cxnId="{FA1DC6F0-6D8D-4C5D-90C0-01C8D56FD5B6}">
      <dgm:prSet/>
      <dgm:spPr/>
      <dgm:t>
        <a:bodyPr/>
        <a:lstStyle/>
        <a:p>
          <a:endParaRPr lang="cs-CZ"/>
        </a:p>
      </dgm:t>
    </dgm:pt>
    <dgm:pt modelId="{BDB8C896-65A1-4EE1-803F-8B13D6A9A3CE}" type="parTrans" cxnId="{FA1DC6F0-6D8D-4C5D-90C0-01C8D56FD5B6}">
      <dgm:prSet/>
      <dgm:spPr/>
      <dgm:t>
        <a:bodyPr/>
        <a:lstStyle/>
        <a:p>
          <a:endParaRPr lang="cs-CZ"/>
        </a:p>
      </dgm:t>
    </dgm:pt>
    <dgm:pt modelId="{8D8EECA1-7D9A-4B4C-B59F-E3386C12BA30}">
      <dgm:prSet phldrT="[Text]"/>
      <dgm:spPr/>
      <dgm:t>
        <a:bodyPr/>
        <a:lstStyle/>
        <a:p>
          <a:r>
            <a:rPr lang="cs-CZ" dirty="0"/>
            <a:t>Vydání právního aktu žadateli Řídicím orgánem IROP</a:t>
          </a:r>
        </a:p>
      </dgm:t>
    </dgm:pt>
    <dgm:pt modelId="{C931A928-FFD2-486B-B363-E6CDEE327FD1}" type="sibTrans" cxnId="{FD0E6368-C04C-43E3-95AF-603CF74CCAEA}">
      <dgm:prSet/>
      <dgm:spPr/>
      <dgm:t>
        <a:bodyPr/>
        <a:lstStyle/>
        <a:p>
          <a:endParaRPr lang="cs-CZ"/>
        </a:p>
      </dgm:t>
    </dgm:pt>
    <dgm:pt modelId="{8A2555E9-46FC-4295-BA11-30EE6B331668}" type="parTrans" cxnId="{FD0E6368-C04C-43E3-95AF-603CF74CCAEA}">
      <dgm:prSet/>
      <dgm:spPr/>
      <dgm:t>
        <a:bodyPr/>
        <a:lstStyle/>
        <a:p>
          <a:endParaRPr lang="cs-CZ"/>
        </a:p>
      </dgm:t>
    </dgm:pt>
    <dgm:pt modelId="{20B30F8E-DCB6-4BFD-BE2D-79588062E473}" type="pres">
      <dgm:prSet presAssocID="{4CC4C2A0-FE51-495F-A89F-3595834D3721}" presName="Name0" presStyleCnt="0">
        <dgm:presLayoutVars>
          <dgm:dir/>
          <dgm:resizeHandles/>
        </dgm:presLayoutVars>
      </dgm:prSet>
      <dgm:spPr/>
    </dgm:pt>
    <dgm:pt modelId="{A4BF2C92-AA3A-4610-B74F-D4A690E8271D}" type="pres">
      <dgm:prSet presAssocID="{FBFBAE09-243F-4E68-B328-797FFBAD00CE}" presName="compNode" presStyleCnt="0"/>
      <dgm:spPr/>
    </dgm:pt>
    <dgm:pt modelId="{E0D136B7-E7E2-4584-81A0-F347E9D67443}" type="pres">
      <dgm:prSet presAssocID="{FBFBAE09-243F-4E68-B328-797FFBAD00CE}" presName="dummyConnPt" presStyleCnt="0"/>
      <dgm:spPr/>
    </dgm:pt>
    <dgm:pt modelId="{E6506AC0-4E7D-42A4-99E4-73F3D7E116D4}" type="pres">
      <dgm:prSet presAssocID="{FBFBAE09-243F-4E68-B328-797FFBAD00CE}" presName="node" presStyleLbl="node1" presStyleIdx="0" presStyleCnt="9">
        <dgm:presLayoutVars>
          <dgm:bulletEnabled val="1"/>
        </dgm:presLayoutVars>
      </dgm:prSet>
      <dgm:spPr/>
    </dgm:pt>
    <dgm:pt modelId="{990F3D88-6828-4DF6-87A1-0436C26112A4}" type="pres">
      <dgm:prSet presAssocID="{DBAA563D-D7FB-49F2-900D-A986FB6E96A9}" presName="sibTrans" presStyleLbl="bgSibTrans2D1" presStyleIdx="0" presStyleCnt="8"/>
      <dgm:spPr/>
    </dgm:pt>
    <dgm:pt modelId="{1CCD71BD-818E-4FAA-8AA0-F2491A5D9830}" type="pres">
      <dgm:prSet presAssocID="{0682EF0E-039F-4098-8BC3-7DF7CE797564}" presName="compNode" presStyleCnt="0"/>
      <dgm:spPr/>
    </dgm:pt>
    <dgm:pt modelId="{3CADA911-1C05-44ED-998E-85F99E91DBEE}" type="pres">
      <dgm:prSet presAssocID="{0682EF0E-039F-4098-8BC3-7DF7CE797564}" presName="dummyConnPt" presStyleCnt="0"/>
      <dgm:spPr/>
    </dgm:pt>
    <dgm:pt modelId="{3031E3DF-272E-4ED1-B8FF-83C647A7A841}" type="pres">
      <dgm:prSet presAssocID="{0682EF0E-039F-4098-8BC3-7DF7CE797564}" presName="node" presStyleLbl="node1" presStyleIdx="1" presStyleCnt="9">
        <dgm:presLayoutVars>
          <dgm:bulletEnabled val="1"/>
        </dgm:presLayoutVars>
      </dgm:prSet>
      <dgm:spPr/>
    </dgm:pt>
    <dgm:pt modelId="{E71B1544-358F-45CA-B5E8-A62888486DAC}" type="pres">
      <dgm:prSet presAssocID="{0F0D97D9-BAC3-4ED8-AA54-45DE32AC6F9C}" presName="sibTrans" presStyleLbl="bgSibTrans2D1" presStyleIdx="1" presStyleCnt="8"/>
      <dgm:spPr/>
    </dgm:pt>
    <dgm:pt modelId="{852522F5-CAD7-436A-BE9D-805F95173B03}" type="pres">
      <dgm:prSet presAssocID="{3232478E-E8A8-41AA-AEF9-5CBAB22FF67F}" presName="compNode" presStyleCnt="0"/>
      <dgm:spPr/>
    </dgm:pt>
    <dgm:pt modelId="{5FB14382-9C1F-45B7-826D-7BFE57D57912}" type="pres">
      <dgm:prSet presAssocID="{3232478E-E8A8-41AA-AEF9-5CBAB22FF67F}" presName="dummyConnPt" presStyleCnt="0"/>
      <dgm:spPr/>
    </dgm:pt>
    <dgm:pt modelId="{5393EF5A-4643-43FE-B18E-501FC0573E52}" type="pres">
      <dgm:prSet presAssocID="{3232478E-E8A8-41AA-AEF9-5CBAB22FF67F}" presName="node" presStyleLbl="node1" presStyleIdx="2" presStyleCnt="9">
        <dgm:presLayoutVars>
          <dgm:bulletEnabled val="1"/>
        </dgm:presLayoutVars>
      </dgm:prSet>
      <dgm:spPr/>
    </dgm:pt>
    <dgm:pt modelId="{EB8460DD-8555-4256-9EEA-4F9EE74CF88E}" type="pres">
      <dgm:prSet presAssocID="{B65B3BB0-E4B6-4FAC-8F43-A1B924C96AED}" presName="sibTrans" presStyleLbl="bgSibTrans2D1" presStyleIdx="2" presStyleCnt="8"/>
      <dgm:spPr/>
    </dgm:pt>
    <dgm:pt modelId="{0AB36199-D9CA-4A51-8517-F24FF3AD19E0}" type="pres">
      <dgm:prSet presAssocID="{3509CD3F-9FE1-412A-82B3-620C7DBBAD33}" presName="compNode" presStyleCnt="0"/>
      <dgm:spPr/>
    </dgm:pt>
    <dgm:pt modelId="{A8007BB9-56FD-477A-8A98-50B49A686C4D}" type="pres">
      <dgm:prSet presAssocID="{3509CD3F-9FE1-412A-82B3-620C7DBBAD33}" presName="dummyConnPt" presStyleCnt="0"/>
      <dgm:spPr/>
    </dgm:pt>
    <dgm:pt modelId="{1780956C-AB2B-4054-8C3A-947000803ACA}" type="pres">
      <dgm:prSet presAssocID="{3509CD3F-9FE1-412A-82B3-620C7DBBAD33}" presName="node" presStyleLbl="node1" presStyleIdx="3" presStyleCnt="9">
        <dgm:presLayoutVars>
          <dgm:bulletEnabled val="1"/>
        </dgm:presLayoutVars>
      </dgm:prSet>
      <dgm:spPr/>
    </dgm:pt>
    <dgm:pt modelId="{FEC7A940-EC46-493F-9CF1-0913D5684898}" type="pres">
      <dgm:prSet presAssocID="{6F2D2A14-191E-4477-B10F-5463A61172E9}" presName="sibTrans" presStyleLbl="bgSibTrans2D1" presStyleIdx="3" presStyleCnt="8"/>
      <dgm:spPr/>
    </dgm:pt>
    <dgm:pt modelId="{0781CE20-FC4A-4CE4-8847-594B4B54FBBE}" type="pres">
      <dgm:prSet presAssocID="{2CE374F4-CB0F-4B4A-964C-1CE353484544}" presName="compNode" presStyleCnt="0"/>
      <dgm:spPr/>
    </dgm:pt>
    <dgm:pt modelId="{D5DC96A0-9B69-4AC4-A378-5D5F92EF00AA}" type="pres">
      <dgm:prSet presAssocID="{2CE374F4-CB0F-4B4A-964C-1CE353484544}" presName="dummyConnPt" presStyleCnt="0"/>
      <dgm:spPr/>
    </dgm:pt>
    <dgm:pt modelId="{8BA974B0-CC9D-4BCB-81FC-8C9C3C5DC89B}" type="pres">
      <dgm:prSet presAssocID="{2CE374F4-CB0F-4B4A-964C-1CE353484544}" presName="node" presStyleLbl="node1" presStyleIdx="4" presStyleCnt="9">
        <dgm:presLayoutVars>
          <dgm:bulletEnabled val="1"/>
        </dgm:presLayoutVars>
      </dgm:prSet>
      <dgm:spPr/>
    </dgm:pt>
    <dgm:pt modelId="{728B3DE6-2E43-4EA0-A873-DF72F236151C}" type="pres">
      <dgm:prSet presAssocID="{EBE052A5-09DE-430A-B159-ECB965AD468A}" presName="sibTrans" presStyleLbl="bgSibTrans2D1" presStyleIdx="4" presStyleCnt="8"/>
      <dgm:spPr/>
    </dgm:pt>
    <dgm:pt modelId="{D05372EF-F9D2-43D1-A0EF-76D9613906C4}" type="pres">
      <dgm:prSet presAssocID="{2C3EE1A3-7263-4893-AF14-E4711F27A955}" presName="compNode" presStyleCnt="0"/>
      <dgm:spPr/>
    </dgm:pt>
    <dgm:pt modelId="{7FBC4BA2-E901-4CA3-8256-D685BBE8CB5A}" type="pres">
      <dgm:prSet presAssocID="{2C3EE1A3-7263-4893-AF14-E4711F27A955}" presName="dummyConnPt" presStyleCnt="0"/>
      <dgm:spPr/>
    </dgm:pt>
    <dgm:pt modelId="{329F8BB3-C216-4BF1-AF22-F0B53649B29C}" type="pres">
      <dgm:prSet presAssocID="{2C3EE1A3-7263-4893-AF14-E4711F27A955}" presName="node" presStyleLbl="node1" presStyleIdx="5" presStyleCnt="9">
        <dgm:presLayoutVars>
          <dgm:bulletEnabled val="1"/>
        </dgm:presLayoutVars>
      </dgm:prSet>
      <dgm:spPr/>
    </dgm:pt>
    <dgm:pt modelId="{FC1EB565-68FE-4CA9-9C29-534975845CE6}" type="pres">
      <dgm:prSet presAssocID="{55199979-2484-4B11-BF90-D9B5C123D51B}" presName="sibTrans" presStyleLbl="bgSibTrans2D1" presStyleIdx="5" presStyleCnt="8"/>
      <dgm:spPr/>
    </dgm:pt>
    <dgm:pt modelId="{86A88123-613B-4791-8733-F7B7FF22F882}" type="pres">
      <dgm:prSet presAssocID="{A7BF857F-3466-4759-A4AE-6877914006D8}" presName="compNode" presStyleCnt="0"/>
      <dgm:spPr/>
    </dgm:pt>
    <dgm:pt modelId="{72E8E3D8-22AC-40E1-ADD1-B38E69896F43}" type="pres">
      <dgm:prSet presAssocID="{A7BF857F-3466-4759-A4AE-6877914006D8}" presName="dummyConnPt" presStyleCnt="0"/>
      <dgm:spPr/>
    </dgm:pt>
    <dgm:pt modelId="{B6EB1331-E6A9-40BE-B6C5-BE1124AC10EE}" type="pres">
      <dgm:prSet presAssocID="{A7BF857F-3466-4759-A4AE-6877914006D8}" presName="node" presStyleLbl="node1" presStyleIdx="6" presStyleCnt="9">
        <dgm:presLayoutVars>
          <dgm:bulletEnabled val="1"/>
        </dgm:presLayoutVars>
      </dgm:prSet>
      <dgm:spPr/>
    </dgm:pt>
    <dgm:pt modelId="{C8FCC71F-C5E0-43D3-AF19-A1DE8586F9D6}" type="pres">
      <dgm:prSet presAssocID="{B932046D-FB48-4BF7-8E75-1932E45B30EE}" presName="sibTrans" presStyleLbl="bgSibTrans2D1" presStyleIdx="6" presStyleCnt="8" custAng="140350" custLinFactNeighborX="4517" custLinFactNeighborY="-8974"/>
      <dgm:spPr/>
    </dgm:pt>
    <dgm:pt modelId="{24EC73CB-482D-40BD-A992-CFAE9F29910B}" type="pres">
      <dgm:prSet presAssocID="{674226FD-7861-49CB-BD70-911558161455}" presName="compNode" presStyleCnt="0"/>
      <dgm:spPr/>
    </dgm:pt>
    <dgm:pt modelId="{05F151E1-A4BA-4B10-8BEA-25F72A7CE8DA}" type="pres">
      <dgm:prSet presAssocID="{674226FD-7861-49CB-BD70-911558161455}" presName="dummyConnPt" presStyleCnt="0"/>
      <dgm:spPr/>
    </dgm:pt>
    <dgm:pt modelId="{672FAC0C-540C-434E-BDCF-3C66D3DFC1AE}" type="pres">
      <dgm:prSet presAssocID="{674226FD-7861-49CB-BD70-911558161455}" presName="node" presStyleLbl="node1" presStyleIdx="7" presStyleCnt="9" custLinFactNeighborX="6448" custLinFactNeighborY="9400">
        <dgm:presLayoutVars>
          <dgm:bulletEnabled val="1"/>
        </dgm:presLayoutVars>
      </dgm:prSet>
      <dgm:spPr/>
    </dgm:pt>
    <dgm:pt modelId="{2F19EBC0-7B85-4514-9E4C-0DDD0F7B26BC}" type="pres">
      <dgm:prSet presAssocID="{3490E3FC-0171-4527-88BF-3B0D6EEEBE11}" presName="sibTrans" presStyleLbl="bgSibTrans2D1" presStyleIdx="7" presStyleCnt="8" custLinFactNeighborX="2994" custLinFactNeighborY="6037"/>
      <dgm:spPr/>
    </dgm:pt>
    <dgm:pt modelId="{73D22698-53F9-480A-8AB6-A9E7B92FD30C}" type="pres">
      <dgm:prSet presAssocID="{8D8EECA1-7D9A-4B4C-B59F-E3386C12BA30}" presName="compNode" presStyleCnt="0"/>
      <dgm:spPr/>
    </dgm:pt>
    <dgm:pt modelId="{9F57A351-FDB9-4412-AFD3-953CEB3A539D}" type="pres">
      <dgm:prSet presAssocID="{8D8EECA1-7D9A-4B4C-B59F-E3386C12BA30}" presName="dummyConnPt" presStyleCnt="0"/>
      <dgm:spPr/>
    </dgm:pt>
    <dgm:pt modelId="{A34EC346-1408-4EF0-98BD-6EB338F8E880}" type="pres">
      <dgm:prSet presAssocID="{8D8EECA1-7D9A-4B4C-B59F-E3386C12BA30}" presName="node" presStyleLbl="node1" presStyleIdx="8" presStyleCnt="9" custLinFactNeighborX="4899" custLinFactNeighborY="39587">
        <dgm:presLayoutVars>
          <dgm:bulletEnabled val="1"/>
        </dgm:presLayoutVars>
      </dgm:prSet>
      <dgm:spPr/>
    </dgm:pt>
  </dgm:ptLst>
  <dgm:cxnLst>
    <dgm:cxn modelId="{AA78E40E-1693-463B-B193-975EA7268904}" srcId="{4CC4C2A0-FE51-495F-A89F-3595834D3721}" destId="{3509CD3F-9FE1-412A-82B3-620C7DBBAD33}" srcOrd="3" destOrd="0" parTransId="{C01811C5-0189-4D42-8561-7298F2D6FC5E}" sibTransId="{6F2D2A14-191E-4477-B10F-5463A61172E9}"/>
    <dgm:cxn modelId="{B6D2D21A-5107-40D6-B07C-CE4F19685F3E}" type="presOf" srcId="{0F0D97D9-BAC3-4ED8-AA54-45DE32AC6F9C}" destId="{E71B1544-358F-45CA-B5E8-A62888486DAC}" srcOrd="0" destOrd="0" presId="urn:microsoft.com/office/officeart/2005/8/layout/bProcess4"/>
    <dgm:cxn modelId="{3D25F024-6E06-4415-99A5-D0953CE2E3B0}" type="presOf" srcId="{B932046D-FB48-4BF7-8E75-1932E45B30EE}" destId="{C8FCC71F-C5E0-43D3-AF19-A1DE8586F9D6}" srcOrd="0" destOrd="0" presId="urn:microsoft.com/office/officeart/2005/8/layout/bProcess4"/>
    <dgm:cxn modelId="{2278C227-5395-40A8-A72A-30BC5E0DEB0F}" type="presOf" srcId="{8D8EECA1-7D9A-4B4C-B59F-E3386C12BA30}" destId="{A34EC346-1408-4EF0-98BD-6EB338F8E880}" srcOrd="0" destOrd="0" presId="urn:microsoft.com/office/officeart/2005/8/layout/bProcess4"/>
    <dgm:cxn modelId="{C5521F30-6310-44D4-BDEE-D63477E62B4D}" type="presOf" srcId="{3232478E-E8A8-41AA-AEF9-5CBAB22FF67F}" destId="{5393EF5A-4643-43FE-B18E-501FC0573E52}" srcOrd="0" destOrd="0" presId="urn:microsoft.com/office/officeart/2005/8/layout/bProcess4"/>
    <dgm:cxn modelId="{EF68E333-34F3-43A5-9E84-48997AF27DD3}" type="presOf" srcId="{3509CD3F-9FE1-412A-82B3-620C7DBBAD33}" destId="{1780956C-AB2B-4054-8C3A-947000803ACA}" srcOrd="0" destOrd="0" presId="urn:microsoft.com/office/officeart/2005/8/layout/bProcess4"/>
    <dgm:cxn modelId="{7E132737-C416-4877-8D0B-2EA736C0D66A}" type="presOf" srcId="{6F2D2A14-191E-4477-B10F-5463A61172E9}" destId="{FEC7A940-EC46-493F-9CF1-0913D5684898}" srcOrd="0" destOrd="0" presId="urn:microsoft.com/office/officeart/2005/8/layout/bProcess4"/>
    <dgm:cxn modelId="{61A9335B-EE55-47FA-BCA0-1338715E2E1B}" srcId="{4CC4C2A0-FE51-495F-A89F-3595834D3721}" destId="{FBFBAE09-243F-4E68-B328-797FFBAD00CE}" srcOrd="0" destOrd="0" parTransId="{FEB9A5FE-0B25-43F3-8E04-6F1D79DFC633}" sibTransId="{DBAA563D-D7FB-49F2-900D-A986FB6E96A9}"/>
    <dgm:cxn modelId="{FD0E6368-C04C-43E3-95AF-603CF74CCAEA}" srcId="{4CC4C2A0-FE51-495F-A89F-3595834D3721}" destId="{8D8EECA1-7D9A-4B4C-B59F-E3386C12BA30}" srcOrd="8" destOrd="0" parTransId="{8A2555E9-46FC-4295-BA11-30EE6B331668}" sibTransId="{C931A928-FFD2-486B-B363-E6CDEE327FD1}"/>
    <dgm:cxn modelId="{FE88086D-D7FA-44E7-9295-11F6EDA42FD4}" type="presOf" srcId="{DBAA563D-D7FB-49F2-900D-A986FB6E96A9}" destId="{990F3D88-6828-4DF6-87A1-0436C26112A4}" srcOrd="0" destOrd="0" presId="urn:microsoft.com/office/officeart/2005/8/layout/bProcess4"/>
    <dgm:cxn modelId="{0CA38F6E-8196-43F4-95E1-99E3017E4072}" type="presOf" srcId="{0682EF0E-039F-4098-8BC3-7DF7CE797564}" destId="{3031E3DF-272E-4ED1-B8FF-83C647A7A841}" srcOrd="0" destOrd="0" presId="urn:microsoft.com/office/officeart/2005/8/layout/bProcess4"/>
    <dgm:cxn modelId="{FCBA7170-C283-48EB-A34A-9D46E403DA6E}" type="presOf" srcId="{674226FD-7861-49CB-BD70-911558161455}" destId="{672FAC0C-540C-434E-BDCF-3C66D3DFC1AE}" srcOrd="0" destOrd="0" presId="urn:microsoft.com/office/officeart/2005/8/layout/bProcess4"/>
    <dgm:cxn modelId="{82949175-D903-4AC7-97E6-7BCB5AE02FF5}" srcId="{4CC4C2A0-FE51-495F-A89F-3595834D3721}" destId="{0682EF0E-039F-4098-8BC3-7DF7CE797564}" srcOrd="1" destOrd="0" parTransId="{6F948989-C7F1-4AED-882A-3A347458871B}" sibTransId="{0F0D97D9-BAC3-4ED8-AA54-45DE32AC6F9C}"/>
    <dgm:cxn modelId="{6B192879-12D2-4A72-8346-F4F220F99AB0}" type="presOf" srcId="{A7BF857F-3466-4759-A4AE-6877914006D8}" destId="{B6EB1331-E6A9-40BE-B6C5-BE1124AC10EE}" srcOrd="0" destOrd="0" presId="urn:microsoft.com/office/officeart/2005/8/layout/bProcess4"/>
    <dgm:cxn modelId="{A685CC7B-5F4D-4F6D-8840-998D6FDE56EA}" type="presOf" srcId="{FBFBAE09-243F-4E68-B328-797FFBAD00CE}" destId="{E6506AC0-4E7D-42A4-99E4-73F3D7E116D4}" srcOrd="0" destOrd="0" presId="urn:microsoft.com/office/officeart/2005/8/layout/bProcess4"/>
    <dgm:cxn modelId="{3C9B4086-6DDD-4B00-AAB5-AC70ECCABDEF}" srcId="{4CC4C2A0-FE51-495F-A89F-3595834D3721}" destId="{3232478E-E8A8-41AA-AEF9-5CBAB22FF67F}" srcOrd="2" destOrd="0" parTransId="{CB711EB5-5BF5-4C71-A97A-E375E264B815}" sibTransId="{B65B3BB0-E4B6-4FAC-8F43-A1B924C96AED}"/>
    <dgm:cxn modelId="{5C1AF991-B754-4413-BF7D-66B827887322}" type="presOf" srcId="{4CC4C2A0-FE51-495F-A89F-3595834D3721}" destId="{20B30F8E-DCB6-4BFD-BE2D-79588062E473}" srcOrd="0" destOrd="0" presId="urn:microsoft.com/office/officeart/2005/8/layout/bProcess4"/>
    <dgm:cxn modelId="{46BD54A3-A938-4A81-BCA0-EEE3B08DE244}" srcId="{4CC4C2A0-FE51-495F-A89F-3595834D3721}" destId="{674226FD-7861-49CB-BD70-911558161455}" srcOrd="7" destOrd="0" parTransId="{85325AF2-DC77-4C3C-A189-633CD05553C0}" sibTransId="{3490E3FC-0171-4527-88BF-3B0D6EEEBE11}"/>
    <dgm:cxn modelId="{C03E1BBE-C3F5-4383-87E6-D85677F64563}" type="presOf" srcId="{2C3EE1A3-7263-4893-AF14-E4711F27A955}" destId="{329F8BB3-C216-4BF1-AF22-F0B53649B29C}" srcOrd="0" destOrd="0" presId="urn:microsoft.com/office/officeart/2005/8/layout/bProcess4"/>
    <dgm:cxn modelId="{0C611ECC-BCE1-4B4F-9FD2-EFB4CF6927CB}" srcId="{4CC4C2A0-FE51-495F-A89F-3595834D3721}" destId="{A7BF857F-3466-4759-A4AE-6877914006D8}" srcOrd="6" destOrd="0" parTransId="{29F293F7-39F3-46CF-97AD-386C773975DD}" sibTransId="{B932046D-FB48-4BF7-8E75-1932E45B30EE}"/>
    <dgm:cxn modelId="{D00214CE-5F7F-4A04-88B9-EC9B22F3FB42}" type="presOf" srcId="{2CE374F4-CB0F-4B4A-964C-1CE353484544}" destId="{8BA974B0-CC9D-4BCB-81FC-8C9C3C5DC89B}" srcOrd="0" destOrd="0" presId="urn:microsoft.com/office/officeart/2005/8/layout/bProcess4"/>
    <dgm:cxn modelId="{0333B0CF-D814-42F5-94EA-2C6AD9E0FD31}" type="presOf" srcId="{B65B3BB0-E4B6-4FAC-8F43-A1B924C96AED}" destId="{EB8460DD-8555-4256-9EEA-4F9EE74CF88E}" srcOrd="0" destOrd="0" presId="urn:microsoft.com/office/officeart/2005/8/layout/bProcess4"/>
    <dgm:cxn modelId="{7C60ADD2-BA29-44B7-8AC5-236CA724C993}" type="presOf" srcId="{EBE052A5-09DE-430A-B159-ECB965AD468A}" destId="{728B3DE6-2E43-4EA0-A873-DF72F236151C}" srcOrd="0" destOrd="0" presId="urn:microsoft.com/office/officeart/2005/8/layout/bProcess4"/>
    <dgm:cxn modelId="{4E5FE2E0-F5C9-4E0D-8FD2-B7436CF14054}" type="presOf" srcId="{3490E3FC-0171-4527-88BF-3B0D6EEEBE11}" destId="{2F19EBC0-7B85-4514-9E4C-0DDD0F7B26BC}" srcOrd="0" destOrd="0" presId="urn:microsoft.com/office/officeart/2005/8/layout/bProcess4"/>
    <dgm:cxn modelId="{B857E1EA-B8FB-4B1D-9297-D283A963EC1C}" srcId="{4CC4C2A0-FE51-495F-A89F-3595834D3721}" destId="{2C3EE1A3-7263-4893-AF14-E4711F27A955}" srcOrd="5" destOrd="0" parTransId="{21688D0E-E76D-49E7-B2BE-ACA27223DD99}" sibTransId="{55199979-2484-4B11-BF90-D9B5C123D51B}"/>
    <dgm:cxn modelId="{FA1DC6F0-6D8D-4C5D-90C0-01C8D56FD5B6}" srcId="{4CC4C2A0-FE51-495F-A89F-3595834D3721}" destId="{2CE374F4-CB0F-4B4A-964C-1CE353484544}" srcOrd="4" destOrd="0" parTransId="{BDB8C896-65A1-4EE1-803F-8B13D6A9A3CE}" sibTransId="{EBE052A5-09DE-430A-B159-ECB965AD468A}"/>
    <dgm:cxn modelId="{366031F5-0CE0-461A-97DB-AC24A68E8F0C}" type="presOf" srcId="{55199979-2484-4B11-BF90-D9B5C123D51B}" destId="{FC1EB565-68FE-4CA9-9C29-534975845CE6}" srcOrd="0" destOrd="0" presId="urn:microsoft.com/office/officeart/2005/8/layout/bProcess4"/>
    <dgm:cxn modelId="{467FA84F-0A27-4EB5-B609-10EBD763EF0B}" type="presParOf" srcId="{20B30F8E-DCB6-4BFD-BE2D-79588062E473}" destId="{A4BF2C92-AA3A-4610-B74F-D4A690E8271D}" srcOrd="0" destOrd="0" presId="urn:microsoft.com/office/officeart/2005/8/layout/bProcess4"/>
    <dgm:cxn modelId="{503B99E1-3308-4F50-8281-C11547B7AFF9}" type="presParOf" srcId="{A4BF2C92-AA3A-4610-B74F-D4A690E8271D}" destId="{E0D136B7-E7E2-4584-81A0-F347E9D67443}" srcOrd="0" destOrd="0" presId="urn:microsoft.com/office/officeart/2005/8/layout/bProcess4"/>
    <dgm:cxn modelId="{66EE2734-1AE0-45EC-A89E-EE65E8DF9493}" type="presParOf" srcId="{A4BF2C92-AA3A-4610-B74F-D4A690E8271D}" destId="{E6506AC0-4E7D-42A4-99E4-73F3D7E116D4}" srcOrd="1" destOrd="0" presId="urn:microsoft.com/office/officeart/2005/8/layout/bProcess4"/>
    <dgm:cxn modelId="{132EF550-5E5F-4AEE-AAAE-DB433D83892A}" type="presParOf" srcId="{20B30F8E-DCB6-4BFD-BE2D-79588062E473}" destId="{990F3D88-6828-4DF6-87A1-0436C26112A4}" srcOrd="1" destOrd="0" presId="urn:microsoft.com/office/officeart/2005/8/layout/bProcess4"/>
    <dgm:cxn modelId="{5C623041-1636-4EAA-8EF7-686F7910B657}" type="presParOf" srcId="{20B30F8E-DCB6-4BFD-BE2D-79588062E473}" destId="{1CCD71BD-818E-4FAA-8AA0-F2491A5D9830}" srcOrd="2" destOrd="0" presId="urn:microsoft.com/office/officeart/2005/8/layout/bProcess4"/>
    <dgm:cxn modelId="{88A379FB-68F6-4B79-90DD-3ABAB546152F}" type="presParOf" srcId="{1CCD71BD-818E-4FAA-8AA0-F2491A5D9830}" destId="{3CADA911-1C05-44ED-998E-85F99E91DBEE}" srcOrd="0" destOrd="0" presId="urn:microsoft.com/office/officeart/2005/8/layout/bProcess4"/>
    <dgm:cxn modelId="{BAC72F53-3485-4328-BC70-ED7053BA417A}" type="presParOf" srcId="{1CCD71BD-818E-4FAA-8AA0-F2491A5D9830}" destId="{3031E3DF-272E-4ED1-B8FF-83C647A7A841}" srcOrd="1" destOrd="0" presId="urn:microsoft.com/office/officeart/2005/8/layout/bProcess4"/>
    <dgm:cxn modelId="{2D022E7B-17AA-4BD5-915C-813BA0DEF126}" type="presParOf" srcId="{20B30F8E-DCB6-4BFD-BE2D-79588062E473}" destId="{E71B1544-358F-45CA-B5E8-A62888486DAC}" srcOrd="3" destOrd="0" presId="urn:microsoft.com/office/officeart/2005/8/layout/bProcess4"/>
    <dgm:cxn modelId="{CC561F23-0906-46DC-AE39-2E27811B41F9}" type="presParOf" srcId="{20B30F8E-DCB6-4BFD-BE2D-79588062E473}" destId="{852522F5-CAD7-436A-BE9D-805F95173B03}" srcOrd="4" destOrd="0" presId="urn:microsoft.com/office/officeart/2005/8/layout/bProcess4"/>
    <dgm:cxn modelId="{07910DD9-0409-4631-8B94-66D9E4A81061}" type="presParOf" srcId="{852522F5-CAD7-436A-BE9D-805F95173B03}" destId="{5FB14382-9C1F-45B7-826D-7BFE57D57912}" srcOrd="0" destOrd="0" presId="urn:microsoft.com/office/officeart/2005/8/layout/bProcess4"/>
    <dgm:cxn modelId="{0E3D14C9-7F4C-498C-AD45-18497953B4E1}" type="presParOf" srcId="{852522F5-CAD7-436A-BE9D-805F95173B03}" destId="{5393EF5A-4643-43FE-B18E-501FC0573E52}" srcOrd="1" destOrd="0" presId="urn:microsoft.com/office/officeart/2005/8/layout/bProcess4"/>
    <dgm:cxn modelId="{FCC6527F-442C-47EC-BC6C-911916B5402B}" type="presParOf" srcId="{20B30F8E-DCB6-4BFD-BE2D-79588062E473}" destId="{EB8460DD-8555-4256-9EEA-4F9EE74CF88E}" srcOrd="5" destOrd="0" presId="urn:microsoft.com/office/officeart/2005/8/layout/bProcess4"/>
    <dgm:cxn modelId="{EB045AD0-BDBF-431B-8084-A716A0968D65}" type="presParOf" srcId="{20B30F8E-DCB6-4BFD-BE2D-79588062E473}" destId="{0AB36199-D9CA-4A51-8517-F24FF3AD19E0}" srcOrd="6" destOrd="0" presId="urn:microsoft.com/office/officeart/2005/8/layout/bProcess4"/>
    <dgm:cxn modelId="{8C6E5C2D-3610-42B3-89FB-45FAECE1794B}" type="presParOf" srcId="{0AB36199-D9CA-4A51-8517-F24FF3AD19E0}" destId="{A8007BB9-56FD-477A-8A98-50B49A686C4D}" srcOrd="0" destOrd="0" presId="urn:microsoft.com/office/officeart/2005/8/layout/bProcess4"/>
    <dgm:cxn modelId="{9B82D087-FFD8-4D75-867E-D3FE2B67EC9C}" type="presParOf" srcId="{0AB36199-D9CA-4A51-8517-F24FF3AD19E0}" destId="{1780956C-AB2B-4054-8C3A-947000803ACA}" srcOrd="1" destOrd="0" presId="urn:microsoft.com/office/officeart/2005/8/layout/bProcess4"/>
    <dgm:cxn modelId="{74E460B8-4D3B-4294-BCA1-CB8EFC22E0D4}" type="presParOf" srcId="{20B30F8E-DCB6-4BFD-BE2D-79588062E473}" destId="{FEC7A940-EC46-493F-9CF1-0913D5684898}" srcOrd="7" destOrd="0" presId="urn:microsoft.com/office/officeart/2005/8/layout/bProcess4"/>
    <dgm:cxn modelId="{91A3B2B0-984C-461B-95F1-CC36AC99FD50}" type="presParOf" srcId="{20B30F8E-DCB6-4BFD-BE2D-79588062E473}" destId="{0781CE20-FC4A-4CE4-8847-594B4B54FBBE}" srcOrd="8" destOrd="0" presId="urn:microsoft.com/office/officeart/2005/8/layout/bProcess4"/>
    <dgm:cxn modelId="{3102C0FF-B36C-452F-81C6-185B645AE78A}" type="presParOf" srcId="{0781CE20-FC4A-4CE4-8847-594B4B54FBBE}" destId="{D5DC96A0-9B69-4AC4-A378-5D5F92EF00AA}" srcOrd="0" destOrd="0" presId="urn:microsoft.com/office/officeart/2005/8/layout/bProcess4"/>
    <dgm:cxn modelId="{0F73135E-FA8A-4C8C-8E74-3CDD7CA752EE}" type="presParOf" srcId="{0781CE20-FC4A-4CE4-8847-594B4B54FBBE}" destId="{8BA974B0-CC9D-4BCB-81FC-8C9C3C5DC89B}" srcOrd="1" destOrd="0" presId="urn:microsoft.com/office/officeart/2005/8/layout/bProcess4"/>
    <dgm:cxn modelId="{ACACE7C5-9712-484C-81B6-ADB968C49029}" type="presParOf" srcId="{20B30F8E-DCB6-4BFD-BE2D-79588062E473}" destId="{728B3DE6-2E43-4EA0-A873-DF72F236151C}" srcOrd="9" destOrd="0" presId="urn:microsoft.com/office/officeart/2005/8/layout/bProcess4"/>
    <dgm:cxn modelId="{A47AF7BE-2101-4F4E-ACD5-E0E11E52E117}" type="presParOf" srcId="{20B30F8E-DCB6-4BFD-BE2D-79588062E473}" destId="{D05372EF-F9D2-43D1-A0EF-76D9613906C4}" srcOrd="10" destOrd="0" presId="urn:microsoft.com/office/officeart/2005/8/layout/bProcess4"/>
    <dgm:cxn modelId="{C5BC99B0-BFB4-4BCB-AE30-17998B72A400}" type="presParOf" srcId="{D05372EF-F9D2-43D1-A0EF-76D9613906C4}" destId="{7FBC4BA2-E901-4CA3-8256-D685BBE8CB5A}" srcOrd="0" destOrd="0" presId="urn:microsoft.com/office/officeart/2005/8/layout/bProcess4"/>
    <dgm:cxn modelId="{82285728-532E-47CC-A953-49FD4483C174}" type="presParOf" srcId="{D05372EF-F9D2-43D1-A0EF-76D9613906C4}" destId="{329F8BB3-C216-4BF1-AF22-F0B53649B29C}" srcOrd="1" destOrd="0" presId="urn:microsoft.com/office/officeart/2005/8/layout/bProcess4"/>
    <dgm:cxn modelId="{F11666C2-2B5F-4130-B3BF-B63690268F00}" type="presParOf" srcId="{20B30F8E-DCB6-4BFD-BE2D-79588062E473}" destId="{FC1EB565-68FE-4CA9-9C29-534975845CE6}" srcOrd="11" destOrd="0" presId="urn:microsoft.com/office/officeart/2005/8/layout/bProcess4"/>
    <dgm:cxn modelId="{F178310B-ACA7-43DC-A814-3073E0E99545}" type="presParOf" srcId="{20B30F8E-DCB6-4BFD-BE2D-79588062E473}" destId="{86A88123-613B-4791-8733-F7B7FF22F882}" srcOrd="12" destOrd="0" presId="urn:microsoft.com/office/officeart/2005/8/layout/bProcess4"/>
    <dgm:cxn modelId="{E58629F6-EB8E-41FE-B085-6F324E420C76}" type="presParOf" srcId="{86A88123-613B-4791-8733-F7B7FF22F882}" destId="{72E8E3D8-22AC-40E1-ADD1-B38E69896F43}" srcOrd="0" destOrd="0" presId="urn:microsoft.com/office/officeart/2005/8/layout/bProcess4"/>
    <dgm:cxn modelId="{900F940B-9E1E-464E-B8D5-95DA370E8BCA}" type="presParOf" srcId="{86A88123-613B-4791-8733-F7B7FF22F882}" destId="{B6EB1331-E6A9-40BE-B6C5-BE1124AC10EE}" srcOrd="1" destOrd="0" presId="urn:microsoft.com/office/officeart/2005/8/layout/bProcess4"/>
    <dgm:cxn modelId="{C8CF73F6-4BF5-4EAC-AB28-1C1D61884A80}" type="presParOf" srcId="{20B30F8E-DCB6-4BFD-BE2D-79588062E473}" destId="{C8FCC71F-C5E0-43D3-AF19-A1DE8586F9D6}" srcOrd="13" destOrd="0" presId="urn:microsoft.com/office/officeart/2005/8/layout/bProcess4"/>
    <dgm:cxn modelId="{DBB84530-486A-4CAF-BCE9-533010CC1B7C}" type="presParOf" srcId="{20B30F8E-DCB6-4BFD-BE2D-79588062E473}" destId="{24EC73CB-482D-40BD-A992-CFAE9F29910B}" srcOrd="14" destOrd="0" presId="urn:microsoft.com/office/officeart/2005/8/layout/bProcess4"/>
    <dgm:cxn modelId="{802E4FAE-CBC8-44FD-BDB6-CB490A944A6F}" type="presParOf" srcId="{24EC73CB-482D-40BD-A992-CFAE9F29910B}" destId="{05F151E1-A4BA-4B10-8BEA-25F72A7CE8DA}" srcOrd="0" destOrd="0" presId="urn:microsoft.com/office/officeart/2005/8/layout/bProcess4"/>
    <dgm:cxn modelId="{01CC498F-1B7A-429C-8E20-5E2EF98C385B}" type="presParOf" srcId="{24EC73CB-482D-40BD-A992-CFAE9F29910B}" destId="{672FAC0C-540C-434E-BDCF-3C66D3DFC1AE}" srcOrd="1" destOrd="0" presId="urn:microsoft.com/office/officeart/2005/8/layout/bProcess4"/>
    <dgm:cxn modelId="{FB056321-B151-4259-9E7D-C008E8307DCD}" type="presParOf" srcId="{20B30F8E-DCB6-4BFD-BE2D-79588062E473}" destId="{2F19EBC0-7B85-4514-9E4C-0DDD0F7B26BC}" srcOrd="15" destOrd="0" presId="urn:microsoft.com/office/officeart/2005/8/layout/bProcess4"/>
    <dgm:cxn modelId="{369382D1-9D4D-47E8-95A4-65C0305E89D1}" type="presParOf" srcId="{20B30F8E-DCB6-4BFD-BE2D-79588062E473}" destId="{73D22698-53F9-480A-8AB6-A9E7B92FD30C}" srcOrd="16" destOrd="0" presId="urn:microsoft.com/office/officeart/2005/8/layout/bProcess4"/>
    <dgm:cxn modelId="{BD40263A-48D1-4115-828E-D4C222E052ED}" type="presParOf" srcId="{73D22698-53F9-480A-8AB6-A9E7B92FD30C}" destId="{9F57A351-FDB9-4412-AFD3-953CEB3A539D}" srcOrd="0" destOrd="0" presId="urn:microsoft.com/office/officeart/2005/8/layout/bProcess4"/>
    <dgm:cxn modelId="{08A188BE-0803-4696-9000-514FD63CCDE1}" type="presParOf" srcId="{73D22698-53F9-480A-8AB6-A9E7B92FD30C}" destId="{A34EC346-1408-4EF0-98BD-6EB338F8E880}"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0F3D88-6828-4DF6-87A1-0436C26112A4}">
      <dsp:nvSpPr>
        <dsp:cNvPr id="0" name=""/>
        <dsp:cNvSpPr/>
      </dsp:nvSpPr>
      <dsp:spPr>
        <a:xfrm rot="5400000">
          <a:off x="453192" y="1146296"/>
          <a:ext cx="1792090"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506AC0-4E7D-42A4-99E4-73F3D7E116D4}">
      <dsp:nvSpPr>
        <dsp:cNvPr id="0" name=""/>
        <dsp:cNvSpPr/>
      </dsp:nvSpPr>
      <dsp:spPr>
        <a:xfrm>
          <a:off x="865046" y="1992"/>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FF0000"/>
              </a:solidFill>
            </a:rPr>
            <a:t>Vyhlášení výzvy MAS na předkládání projektových záměrů (mimo systém) </a:t>
          </a:r>
        </a:p>
      </dsp:txBody>
      <dsp:txXfrm>
        <a:off x="907229" y="44175"/>
        <a:ext cx="2316045" cy="1355880"/>
      </dsp:txXfrm>
    </dsp:sp>
    <dsp:sp modelId="{E71B1544-358F-45CA-B5E8-A62888486DAC}">
      <dsp:nvSpPr>
        <dsp:cNvPr id="0" name=""/>
        <dsp:cNvSpPr/>
      </dsp:nvSpPr>
      <dsp:spPr>
        <a:xfrm rot="5400000">
          <a:off x="453192" y="2946605"/>
          <a:ext cx="1792090"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31E3DF-272E-4ED1-B8FF-83C647A7A841}">
      <dsp:nvSpPr>
        <dsp:cNvPr id="0" name=""/>
        <dsp:cNvSpPr/>
      </dsp:nvSpPr>
      <dsp:spPr>
        <a:xfrm>
          <a:off x="865046" y="1802301"/>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00B050"/>
              </a:solidFill>
            </a:rPr>
            <a:t>Předložení projektového záměru na MAS</a:t>
          </a:r>
        </a:p>
      </dsp:txBody>
      <dsp:txXfrm>
        <a:off x="907229" y="1844484"/>
        <a:ext cx="2316045" cy="1355880"/>
      </dsp:txXfrm>
    </dsp:sp>
    <dsp:sp modelId="{EB8460DD-8555-4256-9EEA-4F9EE74CF88E}">
      <dsp:nvSpPr>
        <dsp:cNvPr id="0" name=""/>
        <dsp:cNvSpPr/>
      </dsp:nvSpPr>
      <dsp:spPr>
        <a:xfrm>
          <a:off x="1353346" y="3846759"/>
          <a:ext cx="3184329"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93EF5A-4643-43FE-B18E-501FC0573E52}">
      <dsp:nvSpPr>
        <dsp:cNvPr id="0" name=""/>
        <dsp:cNvSpPr/>
      </dsp:nvSpPr>
      <dsp:spPr>
        <a:xfrm>
          <a:off x="865046" y="3602609"/>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FF0000"/>
              </a:solidFill>
            </a:rPr>
            <a:t>Projednání souboru projektových záměrů na Výběrovém orgánu MAS</a:t>
          </a:r>
        </a:p>
      </dsp:txBody>
      <dsp:txXfrm>
        <a:off x="907229" y="3644792"/>
        <a:ext cx="2316045" cy="1355880"/>
      </dsp:txXfrm>
    </dsp:sp>
    <dsp:sp modelId="{FEC7A940-EC46-493F-9CF1-0913D5684898}">
      <dsp:nvSpPr>
        <dsp:cNvPr id="0" name=""/>
        <dsp:cNvSpPr/>
      </dsp:nvSpPr>
      <dsp:spPr>
        <a:xfrm rot="16200000">
          <a:off x="3645739" y="2946605"/>
          <a:ext cx="1792090"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80956C-AB2B-4054-8C3A-947000803ACA}">
      <dsp:nvSpPr>
        <dsp:cNvPr id="0" name=""/>
        <dsp:cNvSpPr/>
      </dsp:nvSpPr>
      <dsp:spPr>
        <a:xfrm>
          <a:off x="4057594" y="3602609"/>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FF0000"/>
              </a:solidFill>
            </a:rPr>
            <a:t>Předložení</a:t>
          </a:r>
          <a:r>
            <a:rPr lang="cs-CZ" sz="1600" kern="1200" baseline="0" dirty="0">
              <a:solidFill>
                <a:srgbClr val="FF0000"/>
              </a:solidFill>
            </a:rPr>
            <a:t> souboru projektových záměru Výběrovým orgánem MAS na Rozhodovací orgán MAS</a:t>
          </a:r>
          <a:endParaRPr lang="cs-CZ" sz="1600" kern="1200" dirty="0">
            <a:solidFill>
              <a:srgbClr val="FF0000"/>
            </a:solidFill>
          </a:endParaRPr>
        </a:p>
      </dsp:txBody>
      <dsp:txXfrm>
        <a:off x="4099777" y="3644792"/>
        <a:ext cx="2316045" cy="1355880"/>
      </dsp:txXfrm>
    </dsp:sp>
    <dsp:sp modelId="{728B3DE6-2E43-4EA0-A873-DF72F236151C}">
      <dsp:nvSpPr>
        <dsp:cNvPr id="0" name=""/>
        <dsp:cNvSpPr/>
      </dsp:nvSpPr>
      <dsp:spPr>
        <a:xfrm rot="16200000">
          <a:off x="3645739" y="1146296"/>
          <a:ext cx="1792090"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A974B0-CC9D-4BCB-81FC-8C9C3C5DC89B}">
      <dsp:nvSpPr>
        <dsp:cNvPr id="0" name=""/>
        <dsp:cNvSpPr/>
      </dsp:nvSpPr>
      <dsp:spPr>
        <a:xfrm>
          <a:off x="4057594" y="1802301"/>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FF0000"/>
              </a:solidFill>
            </a:rPr>
            <a:t>Vytvoření souboru projektových záměrů, který splnil/nesplnil kritéria MAS pro výběr na Rozhodovací orgán MAS</a:t>
          </a:r>
        </a:p>
      </dsp:txBody>
      <dsp:txXfrm>
        <a:off x="4099777" y="1844484"/>
        <a:ext cx="2316045" cy="1355880"/>
      </dsp:txXfrm>
    </dsp:sp>
    <dsp:sp modelId="{FC1EB565-68FE-4CA9-9C29-534975845CE6}">
      <dsp:nvSpPr>
        <dsp:cNvPr id="0" name=""/>
        <dsp:cNvSpPr/>
      </dsp:nvSpPr>
      <dsp:spPr>
        <a:xfrm>
          <a:off x="4545894" y="246142"/>
          <a:ext cx="3184329"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9F8BB3-C216-4BF1-AF22-F0B53649B29C}">
      <dsp:nvSpPr>
        <dsp:cNvPr id="0" name=""/>
        <dsp:cNvSpPr/>
      </dsp:nvSpPr>
      <dsp:spPr>
        <a:xfrm>
          <a:off x="4057594" y="1992"/>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FF0000"/>
              </a:solidFill>
            </a:rPr>
            <a:t>Rozhodovací orgán MAS vydá vyjádření o souladu/nesouladu projektového záměru s PR IROP.*</a:t>
          </a:r>
        </a:p>
      </dsp:txBody>
      <dsp:txXfrm>
        <a:off x="4099777" y="44175"/>
        <a:ext cx="2316045" cy="1355880"/>
      </dsp:txXfrm>
    </dsp:sp>
    <dsp:sp modelId="{C8FCC71F-C5E0-43D3-AF19-A1DE8586F9D6}">
      <dsp:nvSpPr>
        <dsp:cNvPr id="0" name=""/>
        <dsp:cNvSpPr/>
      </dsp:nvSpPr>
      <dsp:spPr>
        <a:xfrm rot="5272737">
          <a:off x="6928457" y="1196655"/>
          <a:ext cx="1937450"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6EB1331-E6A9-40BE-B6C5-BE1124AC10EE}">
      <dsp:nvSpPr>
        <dsp:cNvPr id="0" name=""/>
        <dsp:cNvSpPr/>
      </dsp:nvSpPr>
      <dsp:spPr>
        <a:xfrm>
          <a:off x="7250141" y="1992"/>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rgbClr val="00B050"/>
              </a:solidFill>
            </a:rPr>
            <a:t>Předložení žádosti o podporu do MS 21+ žadatelem do výzvy ŘO IROP</a:t>
          </a:r>
        </a:p>
      </dsp:txBody>
      <dsp:txXfrm>
        <a:off x="7292324" y="44175"/>
        <a:ext cx="2316045" cy="1355880"/>
      </dsp:txXfrm>
    </dsp:sp>
    <dsp:sp modelId="{2F19EBC0-7B85-4514-9E4C-0DDD0F7B26BC}">
      <dsp:nvSpPr>
        <dsp:cNvPr id="0" name=""/>
        <dsp:cNvSpPr/>
      </dsp:nvSpPr>
      <dsp:spPr>
        <a:xfrm rot="5477050">
          <a:off x="7090635" y="3028335"/>
          <a:ext cx="1659116" cy="21603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72FAC0C-540C-434E-BDCF-3C66D3DFC1AE}">
      <dsp:nvSpPr>
        <dsp:cNvPr id="0" name=""/>
        <dsp:cNvSpPr/>
      </dsp:nvSpPr>
      <dsp:spPr>
        <a:xfrm>
          <a:off x="7404920" y="1937684"/>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solidFill>
                <a:schemeClr val="accent1"/>
              </a:solidFill>
            </a:rPr>
            <a:t>Hodnocení </a:t>
          </a:r>
          <a:r>
            <a:rPr lang="cs-CZ" sz="1600" kern="1200" dirty="0" err="1">
              <a:solidFill>
                <a:schemeClr val="accent1"/>
              </a:solidFill>
            </a:rPr>
            <a:t>ŽoP</a:t>
          </a:r>
          <a:r>
            <a:rPr lang="cs-CZ" sz="1600" kern="1200" dirty="0">
              <a:solidFill>
                <a:schemeClr val="accent1"/>
              </a:solidFill>
            </a:rPr>
            <a:t> na Centru pro regionální rozvoj</a:t>
          </a:r>
        </a:p>
      </dsp:txBody>
      <dsp:txXfrm>
        <a:off x="7447103" y="1979867"/>
        <a:ext cx="2316045" cy="1355880"/>
      </dsp:txXfrm>
    </dsp:sp>
    <dsp:sp modelId="{A34EC346-1408-4EF0-98BD-6EB338F8E880}">
      <dsp:nvSpPr>
        <dsp:cNvPr id="0" name=""/>
        <dsp:cNvSpPr/>
      </dsp:nvSpPr>
      <dsp:spPr>
        <a:xfrm>
          <a:off x="7367737" y="3604602"/>
          <a:ext cx="2400411" cy="1440246"/>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cs-CZ" sz="1600" kern="1200" dirty="0"/>
            <a:t>Vydání právního aktu žadateli Řídicím orgánem IROP</a:t>
          </a:r>
        </a:p>
      </dsp:txBody>
      <dsp:txXfrm>
        <a:off x="7409920" y="3646785"/>
        <a:ext cx="2316045" cy="135588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2F633-6813-419D-A1EE-FA7DEF61FA0D}" type="datetimeFigureOut">
              <a:rPr lang="cs-CZ" smtClean="0"/>
              <a:pPr/>
              <a:t>16.11.2022</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C12E04-F44C-41EA-A376-A6B26784CF27}" type="slidenum">
              <a:rPr lang="cs-CZ" smtClean="0"/>
              <a:pPr/>
              <a:t>‹#›</a:t>
            </a:fld>
            <a:endParaRPr lang="cs-CZ"/>
          </a:p>
        </p:txBody>
      </p:sp>
    </p:spTree>
    <p:extLst>
      <p:ext uri="{BB962C8B-B14F-4D97-AF65-F5344CB8AC3E}">
        <p14:creationId xmlns:p14="http://schemas.microsoft.com/office/powerpoint/2010/main" val="3011727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454197-F9EF-4580-967B-6AAA5B592B10}"/>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5417227-3C93-4513-BE5E-D11DB9B9ED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EA90B13-7A2D-446C-8AF0-8A794514E92A}"/>
              </a:ext>
            </a:extLst>
          </p:cNvPr>
          <p:cNvSpPr>
            <a:spLocks noGrp="1"/>
          </p:cNvSpPr>
          <p:nvPr>
            <p:ph type="dt" sz="half" idx="10"/>
          </p:nvPr>
        </p:nvSpPr>
        <p:spPr/>
        <p:txBody>
          <a:bodyPr/>
          <a:lstStyle/>
          <a:p>
            <a:fld id="{56870C7E-18F2-4849-8C51-C7192328B0FE}" type="datetime1">
              <a:rPr lang="cs-CZ" smtClean="0"/>
              <a:pPr/>
              <a:t>16.11.2022</a:t>
            </a:fld>
            <a:endParaRPr lang="cs-CZ"/>
          </a:p>
        </p:txBody>
      </p:sp>
      <p:sp>
        <p:nvSpPr>
          <p:cNvPr id="5" name="Zástupný symbol pro zápatí 4">
            <a:extLst>
              <a:ext uri="{FF2B5EF4-FFF2-40B4-BE49-F238E27FC236}">
                <a16:creationId xmlns:a16="http://schemas.microsoft.com/office/drawing/2014/main" id="{480C7782-2C18-4E35-89B4-CCE7E2DE7C7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3700663-1299-4628-B040-75870B3FF1F7}"/>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412100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CC9170-A870-4E3C-A525-78A88810D44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9AAC116D-E308-4FC8-8684-A90A51EE5E33}"/>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A07E640-D31B-46E1-969D-08C15F7268F3}"/>
              </a:ext>
            </a:extLst>
          </p:cNvPr>
          <p:cNvSpPr>
            <a:spLocks noGrp="1"/>
          </p:cNvSpPr>
          <p:nvPr>
            <p:ph type="dt" sz="half" idx="10"/>
          </p:nvPr>
        </p:nvSpPr>
        <p:spPr/>
        <p:txBody>
          <a:bodyPr/>
          <a:lstStyle/>
          <a:p>
            <a:fld id="{BA527CBA-F9C0-41DE-9A8E-35C8C55783D5}" type="datetime1">
              <a:rPr lang="cs-CZ" smtClean="0"/>
              <a:pPr/>
              <a:t>16.11.2022</a:t>
            </a:fld>
            <a:endParaRPr lang="cs-CZ"/>
          </a:p>
        </p:txBody>
      </p:sp>
      <p:sp>
        <p:nvSpPr>
          <p:cNvPr id="5" name="Zástupný symbol pro zápatí 4">
            <a:extLst>
              <a:ext uri="{FF2B5EF4-FFF2-40B4-BE49-F238E27FC236}">
                <a16:creationId xmlns:a16="http://schemas.microsoft.com/office/drawing/2014/main" id="{E8C72CA1-7692-499C-98C9-FC5F04F1B80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3AF9A42-E7A3-450D-829D-F92840DF05B0}"/>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360424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6D4BC36-F6E4-4801-A906-2816B99220D1}"/>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E5D6CFE3-5C26-47F2-BB4E-D6C0F405E58B}"/>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24DA065-734C-406D-9C78-C777C4F91B8C}"/>
              </a:ext>
            </a:extLst>
          </p:cNvPr>
          <p:cNvSpPr>
            <a:spLocks noGrp="1"/>
          </p:cNvSpPr>
          <p:nvPr>
            <p:ph type="dt" sz="half" idx="10"/>
          </p:nvPr>
        </p:nvSpPr>
        <p:spPr/>
        <p:txBody>
          <a:bodyPr/>
          <a:lstStyle/>
          <a:p>
            <a:fld id="{94489D7D-E4CD-48F4-8D1F-60DA182D9216}" type="datetime1">
              <a:rPr lang="cs-CZ" smtClean="0"/>
              <a:pPr/>
              <a:t>16.11.2022</a:t>
            </a:fld>
            <a:endParaRPr lang="cs-CZ"/>
          </a:p>
        </p:txBody>
      </p:sp>
      <p:sp>
        <p:nvSpPr>
          <p:cNvPr id="5" name="Zástupný symbol pro zápatí 4">
            <a:extLst>
              <a:ext uri="{FF2B5EF4-FFF2-40B4-BE49-F238E27FC236}">
                <a16:creationId xmlns:a16="http://schemas.microsoft.com/office/drawing/2014/main" id="{27A7E743-1831-44A3-9F29-2EA2AFBFD56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48EBD50-6A86-4A01-8B36-817F9878F8B9}"/>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1788162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6E4057-9F04-4298-B77E-0554856E50B7}"/>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F6EC2FD-ACC0-44F9-8450-5A3ADAB86069}"/>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4285AFE-C52F-4B40-94CA-698F1B7BF75B}"/>
              </a:ext>
            </a:extLst>
          </p:cNvPr>
          <p:cNvSpPr>
            <a:spLocks noGrp="1"/>
          </p:cNvSpPr>
          <p:nvPr>
            <p:ph type="dt" sz="half" idx="10"/>
          </p:nvPr>
        </p:nvSpPr>
        <p:spPr/>
        <p:txBody>
          <a:bodyPr/>
          <a:lstStyle/>
          <a:p>
            <a:fld id="{80BD9ECE-12C0-4A99-9CBB-77A67A997BB9}" type="datetime1">
              <a:rPr lang="cs-CZ" smtClean="0"/>
              <a:pPr/>
              <a:t>16.11.2022</a:t>
            </a:fld>
            <a:endParaRPr lang="cs-CZ"/>
          </a:p>
        </p:txBody>
      </p:sp>
      <p:sp>
        <p:nvSpPr>
          <p:cNvPr id="5" name="Zástupný symbol pro zápatí 4">
            <a:extLst>
              <a:ext uri="{FF2B5EF4-FFF2-40B4-BE49-F238E27FC236}">
                <a16:creationId xmlns:a16="http://schemas.microsoft.com/office/drawing/2014/main" id="{8C780617-9E4E-42B7-900B-FEBB53EE6AD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0BC04DC-1E85-4FF5-BF4D-9138929E9F99}"/>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67925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E11DD2-77CF-4AB2-8B03-5EEDE2D6E674}"/>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D62F8F2E-A6F5-4314-A7B9-B1BCE80CBB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A58DA7CC-90D3-4C0F-8BE3-6DD4415F8985}"/>
              </a:ext>
            </a:extLst>
          </p:cNvPr>
          <p:cNvSpPr>
            <a:spLocks noGrp="1"/>
          </p:cNvSpPr>
          <p:nvPr>
            <p:ph type="dt" sz="half" idx="10"/>
          </p:nvPr>
        </p:nvSpPr>
        <p:spPr/>
        <p:txBody>
          <a:bodyPr/>
          <a:lstStyle/>
          <a:p>
            <a:fld id="{1872BCF6-4A7E-4C87-9748-5E6B836ED380}" type="datetime1">
              <a:rPr lang="cs-CZ" smtClean="0"/>
              <a:pPr/>
              <a:t>16.11.2022</a:t>
            </a:fld>
            <a:endParaRPr lang="cs-CZ"/>
          </a:p>
        </p:txBody>
      </p:sp>
      <p:sp>
        <p:nvSpPr>
          <p:cNvPr id="5" name="Zástupný symbol pro zápatí 4">
            <a:extLst>
              <a:ext uri="{FF2B5EF4-FFF2-40B4-BE49-F238E27FC236}">
                <a16:creationId xmlns:a16="http://schemas.microsoft.com/office/drawing/2014/main" id="{557DF9C7-BF52-41F2-BBB6-E82A870B590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9A08AD0-B152-4118-8B80-2AB250DC23DD}"/>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230803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3C3EDC-8C94-4B7B-9CF1-5096D7284D7C}"/>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43A90D1E-5C18-46A1-9538-9B1E95496D75}"/>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D6BCA792-E509-4C36-B5A0-305066751784}"/>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270F834-DFF0-42EA-B97A-5B804D016C16}"/>
              </a:ext>
            </a:extLst>
          </p:cNvPr>
          <p:cNvSpPr>
            <a:spLocks noGrp="1"/>
          </p:cNvSpPr>
          <p:nvPr>
            <p:ph type="dt" sz="half" idx="10"/>
          </p:nvPr>
        </p:nvSpPr>
        <p:spPr/>
        <p:txBody>
          <a:bodyPr/>
          <a:lstStyle/>
          <a:p>
            <a:fld id="{0F3DD8E5-D4E2-4F9C-877D-4F1B4F9C4713}" type="datetime1">
              <a:rPr lang="cs-CZ" smtClean="0"/>
              <a:pPr/>
              <a:t>16.11.2022</a:t>
            </a:fld>
            <a:endParaRPr lang="cs-CZ"/>
          </a:p>
        </p:txBody>
      </p:sp>
      <p:sp>
        <p:nvSpPr>
          <p:cNvPr id="6" name="Zástupný symbol pro zápatí 5">
            <a:extLst>
              <a:ext uri="{FF2B5EF4-FFF2-40B4-BE49-F238E27FC236}">
                <a16:creationId xmlns:a16="http://schemas.microsoft.com/office/drawing/2014/main" id="{C1B33F83-5CEE-4ED9-BC6E-87E3E24227D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E67CB16-9449-4B35-AF64-4CCF9C70E16C}"/>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2532961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4E42A3-5844-4370-A320-66C8782099EA}"/>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65D32964-71AB-4F67-AD65-99E489BA23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863AF2EB-88E0-4FAB-A080-AF9EA87B4DC6}"/>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3A57458A-2CFD-4BA5-AEF1-D738219C6E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162947B2-C2D4-42C5-92E4-1A32D85CBDC8}"/>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AA993DB4-C5B6-49DF-9D2A-5BF5303D0D99}"/>
              </a:ext>
            </a:extLst>
          </p:cNvPr>
          <p:cNvSpPr>
            <a:spLocks noGrp="1"/>
          </p:cNvSpPr>
          <p:nvPr>
            <p:ph type="dt" sz="half" idx="10"/>
          </p:nvPr>
        </p:nvSpPr>
        <p:spPr/>
        <p:txBody>
          <a:bodyPr/>
          <a:lstStyle/>
          <a:p>
            <a:fld id="{5879A424-0910-424B-BBA7-24FA3E3FE17D}" type="datetime1">
              <a:rPr lang="cs-CZ" smtClean="0"/>
              <a:pPr/>
              <a:t>16.11.2022</a:t>
            </a:fld>
            <a:endParaRPr lang="cs-CZ"/>
          </a:p>
        </p:txBody>
      </p:sp>
      <p:sp>
        <p:nvSpPr>
          <p:cNvPr id="8" name="Zástupný symbol pro zápatí 7">
            <a:extLst>
              <a:ext uri="{FF2B5EF4-FFF2-40B4-BE49-F238E27FC236}">
                <a16:creationId xmlns:a16="http://schemas.microsoft.com/office/drawing/2014/main" id="{6978F5F4-43C9-449E-8DAF-B1DF40F21E1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FF90EC1-8177-40D2-A504-000B64F11708}"/>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2359099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777C4E-532D-4114-AD1F-5BADD74DCE93}"/>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1B97CEDE-6575-469D-B502-61F4D261E002}"/>
              </a:ext>
            </a:extLst>
          </p:cNvPr>
          <p:cNvSpPr>
            <a:spLocks noGrp="1"/>
          </p:cNvSpPr>
          <p:nvPr>
            <p:ph type="dt" sz="half" idx="10"/>
          </p:nvPr>
        </p:nvSpPr>
        <p:spPr/>
        <p:txBody>
          <a:bodyPr/>
          <a:lstStyle/>
          <a:p>
            <a:fld id="{26A754E6-1391-4994-96F5-8FDFF050D704}" type="datetime1">
              <a:rPr lang="cs-CZ" smtClean="0"/>
              <a:pPr/>
              <a:t>16.11.2022</a:t>
            </a:fld>
            <a:endParaRPr lang="cs-CZ"/>
          </a:p>
        </p:txBody>
      </p:sp>
      <p:sp>
        <p:nvSpPr>
          <p:cNvPr id="4" name="Zástupný symbol pro zápatí 3">
            <a:extLst>
              <a:ext uri="{FF2B5EF4-FFF2-40B4-BE49-F238E27FC236}">
                <a16:creationId xmlns:a16="http://schemas.microsoft.com/office/drawing/2014/main" id="{674663DF-AC29-48C5-B4A9-3A85103703D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221CF53-D42B-4A9F-A063-3138AD0D0C00}"/>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1334936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B8E8FC7-9D8A-40F7-9FA4-750B800C959E}"/>
              </a:ext>
            </a:extLst>
          </p:cNvPr>
          <p:cNvSpPr>
            <a:spLocks noGrp="1"/>
          </p:cNvSpPr>
          <p:nvPr>
            <p:ph type="dt" sz="half" idx="10"/>
          </p:nvPr>
        </p:nvSpPr>
        <p:spPr/>
        <p:txBody>
          <a:bodyPr/>
          <a:lstStyle/>
          <a:p>
            <a:fld id="{494A4B03-9687-493D-8187-FFF83212707E}" type="datetime1">
              <a:rPr lang="cs-CZ" smtClean="0"/>
              <a:pPr/>
              <a:t>16.11.2022</a:t>
            </a:fld>
            <a:endParaRPr lang="cs-CZ"/>
          </a:p>
        </p:txBody>
      </p:sp>
      <p:sp>
        <p:nvSpPr>
          <p:cNvPr id="3" name="Zástupný symbol pro zápatí 2">
            <a:extLst>
              <a:ext uri="{FF2B5EF4-FFF2-40B4-BE49-F238E27FC236}">
                <a16:creationId xmlns:a16="http://schemas.microsoft.com/office/drawing/2014/main" id="{6ADBF17C-5341-4CD3-955A-C89F10D1D74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0B2E41E-E5B0-4E8D-A68C-55CBCFD6DE9A}"/>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1354331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429223-6B4D-4204-A06B-57F05409D4D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EC5BAE15-9A51-4095-9747-54E76F8804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C0512451-D6BE-4DA4-8D9B-F2C99BDC3D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0446148-A581-49F4-B94A-D4AEC230CD60}"/>
              </a:ext>
            </a:extLst>
          </p:cNvPr>
          <p:cNvSpPr>
            <a:spLocks noGrp="1"/>
          </p:cNvSpPr>
          <p:nvPr>
            <p:ph type="dt" sz="half" idx="10"/>
          </p:nvPr>
        </p:nvSpPr>
        <p:spPr/>
        <p:txBody>
          <a:bodyPr/>
          <a:lstStyle/>
          <a:p>
            <a:fld id="{647212B5-F16B-4157-BFEE-9C180E53D414}" type="datetime1">
              <a:rPr lang="cs-CZ" smtClean="0"/>
              <a:pPr/>
              <a:t>16.11.2022</a:t>
            </a:fld>
            <a:endParaRPr lang="cs-CZ"/>
          </a:p>
        </p:txBody>
      </p:sp>
      <p:sp>
        <p:nvSpPr>
          <p:cNvPr id="6" name="Zástupný symbol pro zápatí 5">
            <a:extLst>
              <a:ext uri="{FF2B5EF4-FFF2-40B4-BE49-F238E27FC236}">
                <a16:creationId xmlns:a16="http://schemas.microsoft.com/office/drawing/2014/main" id="{4650BB54-8FA5-4250-B12A-B2E552AEF34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F2ED3E5-E9D2-437B-B557-8FE9CFCBD3F7}"/>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3456087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24C046-C34B-428D-8F86-90632DBF46D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F5C6463-0296-46AC-9A23-4ECE6E003F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87E20EA3-C3C8-4543-9FB2-EFB4CB0117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46CC891-01E4-4561-8602-20F0F821E109}"/>
              </a:ext>
            </a:extLst>
          </p:cNvPr>
          <p:cNvSpPr>
            <a:spLocks noGrp="1"/>
          </p:cNvSpPr>
          <p:nvPr>
            <p:ph type="dt" sz="half" idx="10"/>
          </p:nvPr>
        </p:nvSpPr>
        <p:spPr/>
        <p:txBody>
          <a:bodyPr/>
          <a:lstStyle/>
          <a:p>
            <a:fld id="{4F4C20F1-68C6-4DD2-9A04-F4231E15C24F}" type="datetime1">
              <a:rPr lang="cs-CZ" smtClean="0"/>
              <a:pPr/>
              <a:t>16.11.2022</a:t>
            </a:fld>
            <a:endParaRPr lang="cs-CZ"/>
          </a:p>
        </p:txBody>
      </p:sp>
      <p:sp>
        <p:nvSpPr>
          <p:cNvPr id="6" name="Zástupný symbol pro zápatí 5">
            <a:extLst>
              <a:ext uri="{FF2B5EF4-FFF2-40B4-BE49-F238E27FC236}">
                <a16:creationId xmlns:a16="http://schemas.microsoft.com/office/drawing/2014/main" id="{A750F3F7-11D2-4F96-9CD2-D335DF99F7B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FF0A452-FEEB-413C-898B-27D649E430F8}"/>
              </a:ext>
            </a:extLst>
          </p:cNvPr>
          <p:cNvSpPr>
            <a:spLocks noGrp="1"/>
          </p:cNvSpPr>
          <p:nvPr>
            <p:ph type="sldNum" sz="quarter" idx="12"/>
          </p:nvPr>
        </p:nvSpPr>
        <p:spPr/>
        <p:txBody>
          <a:bodyPr/>
          <a:lstStyle/>
          <a:p>
            <a:fld id="{9B25A086-0A65-431A-A55B-5504941D692D}" type="slidenum">
              <a:rPr lang="cs-CZ" smtClean="0"/>
              <a:pPr/>
              <a:t>‹#›</a:t>
            </a:fld>
            <a:endParaRPr lang="cs-CZ"/>
          </a:p>
        </p:txBody>
      </p:sp>
    </p:spTree>
    <p:extLst>
      <p:ext uri="{BB962C8B-B14F-4D97-AF65-F5344CB8AC3E}">
        <p14:creationId xmlns:p14="http://schemas.microsoft.com/office/powerpoint/2010/main" val="3198729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AF27DDFF-4D46-447D-8333-D567F04EFA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BA265068-FCC1-4AD6-B8D2-21E21E7649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190541B-4DF8-44DC-9C07-1BDB090093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9199C-8474-4A99-B6E9-53CB4D68DF9E}" type="datetime1">
              <a:rPr lang="cs-CZ" smtClean="0"/>
              <a:pPr/>
              <a:t>16.11.2022</a:t>
            </a:fld>
            <a:endParaRPr lang="cs-CZ"/>
          </a:p>
        </p:txBody>
      </p:sp>
      <p:sp>
        <p:nvSpPr>
          <p:cNvPr id="5" name="Zástupný symbol pro zápatí 4">
            <a:extLst>
              <a:ext uri="{FF2B5EF4-FFF2-40B4-BE49-F238E27FC236}">
                <a16:creationId xmlns:a16="http://schemas.microsoft.com/office/drawing/2014/main" id="{6CAC22D6-C396-456B-AB1C-B761282D74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01391FD9-DB5C-47DD-A2E8-1C058898DB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25A086-0A65-431A-A55B-5504941D692D}" type="slidenum">
              <a:rPr lang="cs-CZ" smtClean="0"/>
              <a:pPr/>
              <a:t>‹#›</a:t>
            </a:fld>
            <a:endParaRPr lang="cs-CZ"/>
          </a:p>
        </p:txBody>
      </p:sp>
    </p:spTree>
    <p:extLst>
      <p:ext uri="{BB962C8B-B14F-4D97-AF65-F5344CB8AC3E}">
        <p14:creationId xmlns:p14="http://schemas.microsoft.com/office/powerpoint/2010/main" val="17807065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irop.mmr.cz/cs/irop-2021-2027/dokumenty?fbclid=IwAR0Dc_Y81lsGq-8u3VcplkcN9j5ZAsP5g6UpBvYqeT8DX9JZp013daIXfZc"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irop.mmr.cz/cs/irop-2021-2027/dokumenty?fbclid=IwAR0Dc_Y81lsGq-8u3VcplkcN9j5ZAsP5g6UpBvYqeT8DX9JZp013daIXfZc"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s-moravsky-kras.cz/"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emf"/></Relationships>
</file>

<file path=ppt/slides/_rels/slide4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zaviskova.masmk@gmail.com"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9B143C-310F-4B31-94E0-258964C78AEF}"/>
              </a:ext>
            </a:extLst>
          </p:cNvPr>
          <p:cNvSpPr>
            <a:spLocks noGrp="1"/>
          </p:cNvSpPr>
          <p:nvPr>
            <p:ph type="ctrTitle"/>
          </p:nvPr>
        </p:nvSpPr>
        <p:spPr>
          <a:xfrm>
            <a:off x="1524000" y="785388"/>
            <a:ext cx="9144000" cy="2643612"/>
          </a:xfrm>
        </p:spPr>
        <p:txBody>
          <a:bodyPr>
            <a:normAutofit/>
          </a:bodyPr>
          <a:lstStyle/>
          <a:p>
            <a:pPr>
              <a:lnSpc>
                <a:spcPct val="100000"/>
              </a:lnSpc>
              <a:spcAft>
                <a:spcPts val="600"/>
              </a:spcAft>
            </a:pPr>
            <a:r>
              <a:rPr lang="cs-CZ" sz="4000" b="1" dirty="0">
                <a:solidFill>
                  <a:srgbClr val="008685"/>
                </a:solidFill>
                <a:latin typeface="+mn-lt"/>
              </a:rPr>
              <a:t>IROP </a:t>
            </a:r>
            <a:br>
              <a:rPr lang="cs-CZ" sz="4000" b="1" dirty="0">
                <a:solidFill>
                  <a:srgbClr val="008685"/>
                </a:solidFill>
                <a:latin typeface="+mn-lt"/>
              </a:rPr>
            </a:br>
            <a:r>
              <a:rPr lang="cs-CZ" sz="4000" b="1" dirty="0">
                <a:solidFill>
                  <a:srgbClr val="008685"/>
                </a:solidFill>
                <a:latin typeface="+mn-lt"/>
              </a:rPr>
              <a:t>V PROGRAMOVÉM OBDOBÍ 2021 - 2027</a:t>
            </a:r>
          </a:p>
        </p:txBody>
      </p:sp>
      <p:sp>
        <p:nvSpPr>
          <p:cNvPr id="3" name="Podnadpis 2">
            <a:extLst>
              <a:ext uri="{FF2B5EF4-FFF2-40B4-BE49-F238E27FC236}">
                <a16:creationId xmlns:a16="http://schemas.microsoft.com/office/drawing/2014/main" id="{D142D07C-9E0E-4C7F-94E4-606CC413097A}"/>
              </a:ext>
            </a:extLst>
          </p:cNvPr>
          <p:cNvSpPr>
            <a:spLocks noGrp="1"/>
          </p:cNvSpPr>
          <p:nvPr>
            <p:ph type="subTitle" idx="1"/>
          </p:nvPr>
        </p:nvSpPr>
        <p:spPr>
          <a:xfrm>
            <a:off x="1716024" y="5155430"/>
            <a:ext cx="9144000" cy="598583"/>
          </a:xfrm>
        </p:spPr>
        <p:txBody>
          <a:bodyPr/>
          <a:lstStyle/>
          <a:p>
            <a:r>
              <a:rPr lang="cs-CZ" dirty="0"/>
              <a:t>8. 11. 2022</a:t>
            </a:r>
          </a:p>
        </p:txBody>
      </p:sp>
      <p:grpSp>
        <p:nvGrpSpPr>
          <p:cNvPr id="5" name="Skupina 4">
            <a:extLst>
              <a:ext uri="{FF2B5EF4-FFF2-40B4-BE49-F238E27FC236}">
                <a16:creationId xmlns:a16="http://schemas.microsoft.com/office/drawing/2014/main" id="{B0FD58B7-27B8-4985-A34D-DC9A9712673E}"/>
              </a:ext>
            </a:extLst>
          </p:cNvPr>
          <p:cNvGrpSpPr/>
          <p:nvPr/>
        </p:nvGrpSpPr>
        <p:grpSpPr>
          <a:xfrm>
            <a:off x="2894488" y="291609"/>
            <a:ext cx="6059390" cy="660363"/>
            <a:chOff x="2894488" y="291609"/>
            <a:chExt cx="6059390" cy="660363"/>
          </a:xfrm>
        </p:grpSpPr>
        <p:pic>
          <p:nvPicPr>
            <p:cNvPr id="4" name="Obrázek 3">
              <a:extLst>
                <a:ext uri="{FF2B5EF4-FFF2-40B4-BE49-F238E27FC236}">
                  <a16:creationId xmlns:a16="http://schemas.microsoft.com/office/drawing/2014/main" id="{16889851-A356-4A19-AF25-0D9B9D276303}"/>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1027" name="Picture 3">
              <a:extLst>
                <a:ext uri="{FF2B5EF4-FFF2-40B4-BE49-F238E27FC236}">
                  <a16:creationId xmlns:a16="http://schemas.microsoft.com/office/drawing/2014/main" id="{D3426005-1F3B-4EF5-86CD-12DB84748FC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22117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0FE240-E0AF-4024-BAC7-680A961EB03F}"/>
              </a:ext>
            </a:extLst>
          </p:cNvPr>
          <p:cNvSpPr>
            <a:spLocks noGrp="1"/>
          </p:cNvSpPr>
          <p:nvPr>
            <p:ph type="title"/>
          </p:nvPr>
        </p:nvSpPr>
        <p:spPr/>
        <p:txBody>
          <a:bodyPr/>
          <a:lstStyle/>
          <a:p>
            <a:r>
              <a:rPr lang="cs-CZ" b="1" dirty="0">
                <a:solidFill>
                  <a:srgbClr val="008685"/>
                </a:solidFill>
              </a:rPr>
              <a:t>Bezpečnost v dopravě</a:t>
            </a:r>
          </a:p>
        </p:txBody>
      </p:sp>
      <p:sp>
        <p:nvSpPr>
          <p:cNvPr id="3" name="Zástupný symbol pro obsah 2">
            <a:extLst>
              <a:ext uri="{FF2B5EF4-FFF2-40B4-BE49-F238E27FC236}">
                <a16:creationId xmlns:a16="http://schemas.microsoft.com/office/drawing/2014/main" id="{2134F611-1259-4A1B-9A71-1D65704F4BD1}"/>
              </a:ext>
            </a:extLst>
          </p:cNvPr>
          <p:cNvSpPr>
            <a:spLocks noGrp="1"/>
          </p:cNvSpPr>
          <p:nvPr>
            <p:ph idx="1"/>
          </p:nvPr>
        </p:nvSpPr>
        <p:spPr>
          <a:xfrm>
            <a:off x="838200" y="1514168"/>
            <a:ext cx="10515600" cy="4662795"/>
          </a:xfrm>
        </p:spPr>
        <p:txBody>
          <a:bodyPr>
            <a:normAutofit fontScale="77500" lnSpcReduction="20000"/>
          </a:bodyPr>
          <a:lstStyle/>
          <a:p>
            <a:r>
              <a:rPr lang="cs-CZ" sz="3600" dirty="0"/>
              <a:t>výstavba, modernizace a rekonstrukce </a:t>
            </a:r>
            <a:r>
              <a:rPr lang="cs-CZ" sz="3600" b="1" dirty="0"/>
              <a:t>komunikací pro pěší</a:t>
            </a:r>
            <a:r>
              <a:rPr lang="cs-CZ" sz="3600" dirty="0"/>
              <a:t> v trase nebo v křížení pozemní komunikace s </a:t>
            </a:r>
            <a:r>
              <a:rPr lang="cs-CZ" sz="3600" b="1" dirty="0"/>
              <a:t>vysokou intenzitou dopravy;</a:t>
            </a:r>
            <a:endParaRPr lang="cs-CZ" sz="3600" dirty="0"/>
          </a:p>
          <a:p>
            <a:r>
              <a:rPr lang="cs-CZ" sz="3600" b="1" dirty="0"/>
              <a:t>zvyšování bezpečnosti pěší </a:t>
            </a:r>
            <a:r>
              <a:rPr lang="cs-CZ" sz="3600" dirty="0"/>
              <a:t>a automobilové dopravy stavebními úpravami a instalací </a:t>
            </a:r>
            <a:r>
              <a:rPr lang="cs-CZ" sz="3600" b="1" dirty="0"/>
              <a:t>prvků zklidňujících dopravu </a:t>
            </a:r>
            <a:r>
              <a:rPr lang="cs-CZ" sz="3600" dirty="0"/>
              <a:t>v nehodových lokalitách; </a:t>
            </a:r>
          </a:p>
          <a:p>
            <a:r>
              <a:rPr lang="cs-CZ" sz="3600" dirty="0"/>
              <a:t>rekonstrukce místních komunikací jako doplňková aktivita. </a:t>
            </a:r>
          </a:p>
          <a:p>
            <a:r>
              <a:rPr lang="cs-CZ" sz="3600" dirty="0">
                <a:solidFill>
                  <a:schemeClr val="tx2">
                    <a:lumMod val="50000"/>
                  </a:schemeClr>
                </a:solidFill>
              </a:rPr>
              <a:t>Příklad: Přestavba nehodové křižovatky s bezpečnými koridory pro pěší a cyklisty</a:t>
            </a:r>
          </a:p>
          <a:p>
            <a:r>
              <a:rPr lang="cs-CZ" sz="3600" dirty="0"/>
              <a:t>Oprávnění žadatelé:</a:t>
            </a:r>
          </a:p>
          <a:p>
            <a:pPr lvl="1"/>
            <a:r>
              <a:rPr lang="cs-CZ" dirty="0"/>
              <a:t>kraje, obce, dobrovolné svazky obcí, organizace zřizované nebo zakládané kraji/obcemi/dobrovolnými svazky obcí, provozovatelé dráhy nebo drážní dopravy podle zákona č. 266/1994 Sb., o dráhách, ve znění pozdějších předpisů, Ministerstvo dopravy, dopravci na základě smlouvy o veřejných službách v přepravě cestujících, Ředitelství silnic a dálnic ČR</a:t>
            </a:r>
          </a:p>
          <a:p>
            <a:endParaRPr lang="cs-CZ" sz="3600" dirty="0"/>
          </a:p>
          <a:p>
            <a:endParaRPr lang="cs-CZ" dirty="0"/>
          </a:p>
        </p:txBody>
      </p:sp>
      <p:grpSp>
        <p:nvGrpSpPr>
          <p:cNvPr id="4" name="Skupina 3">
            <a:extLst>
              <a:ext uri="{FF2B5EF4-FFF2-40B4-BE49-F238E27FC236}">
                <a16:creationId xmlns:a16="http://schemas.microsoft.com/office/drawing/2014/main" id="{D7C1AA89-0A9E-43E3-9FF5-6F094E10F57B}"/>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35262FE4-06BC-48F1-B55C-FEBAAE9072F5}"/>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1DA20434-A4E5-4C2F-9564-E907F4317AE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97589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1F7104-27F7-41F1-98FD-895062D6B9E7}"/>
              </a:ext>
            </a:extLst>
          </p:cNvPr>
          <p:cNvSpPr>
            <a:spLocks noGrp="1"/>
          </p:cNvSpPr>
          <p:nvPr>
            <p:ph type="title"/>
          </p:nvPr>
        </p:nvSpPr>
        <p:spPr/>
        <p:txBody>
          <a:bodyPr/>
          <a:lstStyle/>
          <a:p>
            <a:r>
              <a:rPr lang="cs-CZ" dirty="0">
                <a:solidFill>
                  <a:srgbClr val="008685"/>
                </a:solidFill>
              </a:rPr>
              <a:t>Bezpečnost v dopravě - podmínky</a:t>
            </a:r>
          </a:p>
        </p:txBody>
      </p:sp>
      <p:sp>
        <p:nvSpPr>
          <p:cNvPr id="3" name="Zástupný symbol pro obsah 2">
            <a:extLst>
              <a:ext uri="{FF2B5EF4-FFF2-40B4-BE49-F238E27FC236}">
                <a16:creationId xmlns:a16="http://schemas.microsoft.com/office/drawing/2014/main" id="{9E64FC78-048F-4DB0-9F3E-F5850268D4AE}"/>
              </a:ext>
            </a:extLst>
          </p:cNvPr>
          <p:cNvSpPr>
            <a:spLocks noGrp="1"/>
          </p:cNvSpPr>
          <p:nvPr>
            <p:ph idx="1"/>
          </p:nvPr>
        </p:nvSpPr>
        <p:spPr>
          <a:xfrm>
            <a:off x="838200" y="1300480"/>
            <a:ext cx="10515600" cy="4876483"/>
          </a:xfrm>
        </p:spPr>
        <p:txBody>
          <a:bodyPr>
            <a:normAutofit fontScale="92500" lnSpcReduction="20000"/>
          </a:bodyPr>
          <a:lstStyle/>
          <a:p>
            <a:r>
              <a:rPr lang="cs-CZ" dirty="0"/>
              <a:t>Chodníky musí být </a:t>
            </a:r>
            <a:r>
              <a:rPr lang="cs-CZ" b="1" dirty="0"/>
              <a:t>bezpečné a bezbariérové</a:t>
            </a:r>
          </a:p>
          <a:p>
            <a:r>
              <a:rPr lang="cs-CZ" dirty="0"/>
              <a:t>U projektu </a:t>
            </a:r>
            <a:r>
              <a:rPr lang="cs-CZ" b="1" dirty="0"/>
              <a:t>nad 3 mil. Kč CZV </a:t>
            </a:r>
            <a:r>
              <a:rPr lang="cs-CZ" dirty="0"/>
              <a:t>musí být proveden </a:t>
            </a:r>
            <a:r>
              <a:rPr lang="cs-CZ" b="1" dirty="0"/>
              <a:t>audit bezpečnosti pozemní komunikace </a:t>
            </a:r>
            <a:r>
              <a:rPr lang="cs-CZ" dirty="0"/>
              <a:t>(Zpráva o provedení auditu bezpečnosti pozemní komunikace)</a:t>
            </a:r>
          </a:p>
          <a:p>
            <a:r>
              <a:rPr lang="cs-CZ" dirty="0"/>
              <a:t>Na dotčené pozemní komunikaci musí být </a:t>
            </a:r>
            <a:r>
              <a:rPr lang="cs-CZ" b="1" dirty="0"/>
              <a:t>intenzita dopravy v min. výši 500 </a:t>
            </a:r>
            <a:r>
              <a:rPr lang="cs-CZ" dirty="0"/>
              <a:t>vozidel za den</a:t>
            </a:r>
          </a:p>
          <a:p>
            <a:r>
              <a:rPr lang="cs-CZ" dirty="0"/>
              <a:t>Projekt zaměřen na instalaci </a:t>
            </a:r>
            <a:r>
              <a:rPr lang="cs-CZ" b="1" dirty="0"/>
              <a:t>prvků zklidňující </a:t>
            </a:r>
            <a:r>
              <a:rPr lang="cs-CZ" dirty="0"/>
              <a:t>dopravu v nehodových lokalitách, může být pouze u pozemní komunikace, u které </a:t>
            </a:r>
            <a:r>
              <a:rPr lang="cs-CZ" b="1" dirty="0"/>
              <a:t>bezpečnostní inspekce </a:t>
            </a:r>
            <a:r>
              <a:rPr lang="cs-CZ" dirty="0"/>
              <a:t>pozemních komunikací prokázala vysoké bezpečností riziko pro chodce nebo cyklisty</a:t>
            </a:r>
          </a:p>
          <a:p>
            <a:r>
              <a:rPr lang="cs-CZ" b="1" dirty="0"/>
              <a:t>minimálně 70 % stavebního a demoličního odpadu </a:t>
            </a:r>
            <a:r>
              <a:rPr lang="cs-CZ" dirty="0"/>
              <a:t>(hmotnostních) z projektu bude </a:t>
            </a:r>
            <a:r>
              <a:rPr lang="cs-CZ" b="1" dirty="0"/>
              <a:t>opětovně použito </a:t>
            </a:r>
            <a:r>
              <a:rPr lang="cs-CZ" dirty="0"/>
              <a:t>(nemusí být v rámci stejného projektu). 	- musí  být konkrétní plán opětovného použití, recyklace nebo jiných 	druhů materiálového využití, včetně zásypů, při nichž jsou jiné 	materiály nahrazeny odpadem.</a:t>
            </a:r>
          </a:p>
        </p:txBody>
      </p:sp>
      <p:grpSp>
        <p:nvGrpSpPr>
          <p:cNvPr id="4" name="Skupina 3">
            <a:extLst>
              <a:ext uri="{FF2B5EF4-FFF2-40B4-BE49-F238E27FC236}">
                <a16:creationId xmlns:a16="http://schemas.microsoft.com/office/drawing/2014/main" id="{BF8A218F-2918-4DD5-8420-F476FC22C439}"/>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498A6D2F-D107-4D73-8184-3D1B2BE79FA7}"/>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10018BF8-945A-4799-9268-766EC6CDC8B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2652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4E7CBB-42F0-4B7B-AA83-E748FA6EE89B}"/>
              </a:ext>
            </a:extLst>
          </p:cNvPr>
          <p:cNvSpPr>
            <a:spLocks noGrp="1"/>
          </p:cNvSpPr>
          <p:nvPr>
            <p:ph type="title"/>
          </p:nvPr>
        </p:nvSpPr>
        <p:spPr/>
        <p:txBody>
          <a:bodyPr/>
          <a:lstStyle/>
          <a:p>
            <a:r>
              <a:rPr lang="cs-CZ" b="1" dirty="0">
                <a:solidFill>
                  <a:srgbClr val="008685"/>
                </a:solidFill>
              </a:rPr>
              <a:t>Infrastruktura pro cyklistickou dopravu </a:t>
            </a:r>
            <a:endParaRPr lang="cs-CZ" dirty="0">
              <a:solidFill>
                <a:srgbClr val="008685"/>
              </a:solidFill>
            </a:endParaRPr>
          </a:p>
        </p:txBody>
      </p:sp>
      <p:sp>
        <p:nvSpPr>
          <p:cNvPr id="3" name="Zástupný symbol pro obsah 2">
            <a:extLst>
              <a:ext uri="{FF2B5EF4-FFF2-40B4-BE49-F238E27FC236}">
                <a16:creationId xmlns:a16="http://schemas.microsoft.com/office/drawing/2014/main" id="{4BB91CB8-863D-4029-8A4A-FC6240763110}"/>
              </a:ext>
            </a:extLst>
          </p:cNvPr>
          <p:cNvSpPr>
            <a:spLocks noGrp="1"/>
          </p:cNvSpPr>
          <p:nvPr>
            <p:ph idx="1"/>
          </p:nvPr>
        </p:nvSpPr>
        <p:spPr>
          <a:xfrm>
            <a:off x="838200" y="1353312"/>
            <a:ext cx="10515600" cy="4823651"/>
          </a:xfrm>
        </p:spPr>
        <p:txBody>
          <a:bodyPr>
            <a:normAutofit fontScale="77500" lnSpcReduction="20000"/>
          </a:bodyPr>
          <a:lstStyle/>
          <a:p>
            <a:r>
              <a:rPr lang="cs-CZ" sz="3600" dirty="0"/>
              <a:t>výstavba, modernizace a rekonstrukce vyhrazených </a:t>
            </a:r>
            <a:r>
              <a:rPr lang="cs-CZ" sz="3600" b="1" dirty="0"/>
              <a:t>komunikací pro cyklisty </a:t>
            </a:r>
            <a:r>
              <a:rPr lang="cs-CZ" sz="3600" dirty="0"/>
              <a:t>sloužících k dopravě do zaměstnání, </a:t>
            </a:r>
            <a:r>
              <a:rPr lang="cs-CZ" sz="3600" b="1" dirty="0"/>
              <a:t>škol a za službami</a:t>
            </a:r>
            <a:r>
              <a:rPr lang="cs-CZ" sz="3600" dirty="0"/>
              <a:t>, nebo napojující se na </a:t>
            </a:r>
            <a:r>
              <a:rPr lang="cs-CZ" sz="3600" b="1" dirty="0"/>
              <a:t>stávající cyklostezky</a:t>
            </a:r>
            <a:r>
              <a:rPr lang="cs-CZ" sz="3600" dirty="0"/>
              <a:t>, včetně doprovodné infrastruktury; </a:t>
            </a:r>
          </a:p>
          <a:p>
            <a:r>
              <a:rPr lang="cs-CZ" sz="3600" dirty="0"/>
              <a:t>realizace </a:t>
            </a:r>
            <a:r>
              <a:rPr lang="cs-CZ" sz="3600" b="1" dirty="0"/>
              <a:t>doprovodné cyklistické infrastruktury </a:t>
            </a:r>
            <a:r>
              <a:rPr lang="cs-CZ" sz="3600" dirty="0"/>
              <a:t>při vyhrazených komunikacích pro cyklisty s vysokou intenzitou dopravy. </a:t>
            </a:r>
          </a:p>
          <a:p>
            <a:r>
              <a:rPr lang="cs-CZ" sz="3600" dirty="0">
                <a:solidFill>
                  <a:schemeClr val="tx2">
                    <a:lumMod val="50000"/>
                  </a:schemeClr>
                </a:solidFill>
              </a:rPr>
              <a:t>Příklad: Cyklostezka mezi 2 obcemi/městy, mobiliář u existující cyklostezky</a:t>
            </a:r>
            <a:endParaRPr lang="cs-CZ" sz="3600" dirty="0"/>
          </a:p>
          <a:p>
            <a:r>
              <a:rPr lang="cs-CZ" sz="3600" dirty="0"/>
              <a:t>Oprávnění žadatelé:</a:t>
            </a:r>
          </a:p>
          <a:p>
            <a:pPr lvl="1"/>
            <a:r>
              <a:rPr lang="cs-CZ" dirty="0"/>
              <a:t>kraje, obce, dobrovolné svazky obcí, organizace zřizované nebo zakládané kraji/obcemi/dobrovolnými svazky obcí, provozovatelé dráhy nebo drážní dopravy podle zákona č. 266/1994 Sb., o dráhách, ve znění pozdějších předpisů, Ministerstvo dopravy, dopravci na základě smlouvy o veřejných službách v přepravě cestujících, Ředitelství silnic a dálnic ČR</a:t>
            </a:r>
          </a:p>
          <a:p>
            <a:endParaRPr lang="cs-CZ" sz="3600" dirty="0"/>
          </a:p>
          <a:p>
            <a:endParaRPr lang="cs-CZ" dirty="0"/>
          </a:p>
        </p:txBody>
      </p:sp>
      <p:grpSp>
        <p:nvGrpSpPr>
          <p:cNvPr id="4" name="Skupina 3">
            <a:extLst>
              <a:ext uri="{FF2B5EF4-FFF2-40B4-BE49-F238E27FC236}">
                <a16:creationId xmlns:a16="http://schemas.microsoft.com/office/drawing/2014/main" id="{EB9991E4-4262-4D05-B343-D4A7094C278A}"/>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041EBD0F-68BE-46C0-A91F-4BFE4AE1399B}"/>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9CADCD3D-5402-4ED0-B110-3342CD4FBA7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081946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9BFD71-8855-4E17-9777-7D0045EFD046}"/>
              </a:ext>
            </a:extLst>
          </p:cNvPr>
          <p:cNvSpPr>
            <a:spLocks noGrp="1"/>
          </p:cNvSpPr>
          <p:nvPr>
            <p:ph type="title"/>
          </p:nvPr>
        </p:nvSpPr>
        <p:spPr/>
        <p:txBody>
          <a:bodyPr/>
          <a:lstStyle/>
          <a:p>
            <a:r>
              <a:rPr lang="cs-CZ" dirty="0">
                <a:solidFill>
                  <a:srgbClr val="008685"/>
                </a:solidFill>
              </a:rPr>
              <a:t>Infrastruktura pro cyklistickou dopravu - podmínky</a:t>
            </a:r>
            <a:endParaRPr lang="cs-CZ" dirty="0"/>
          </a:p>
        </p:txBody>
      </p:sp>
      <p:sp>
        <p:nvSpPr>
          <p:cNvPr id="3" name="Zástupný symbol pro obsah 2">
            <a:extLst>
              <a:ext uri="{FF2B5EF4-FFF2-40B4-BE49-F238E27FC236}">
                <a16:creationId xmlns:a16="http://schemas.microsoft.com/office/drawing/2014/main" id="{5C2760EA-9316-4BAA-B244-6BDC78209CE4}"/>
              </a:ext>
            </a:extLst>
          </p:cNvPr>
          <p:cNvSpPr>
            <a:spLocks noGrp="1"/>
          </p:cNvSpPr>
          <p:nvPr>
            <p:ph idx="1"/>
          </p:nvPr>
        </p:nvSpPr>
        <p:spPr>
          <a:xfrm>
            <a:off x="838200" y="1690688"/>
            <a:ext cx="10515600" cy="4628832"/>
          </a:xfrm>
        </p:spPr>
        <p:txBody>
          <a:bodyPr>
            <a:normAutofit fontScale="70000" lnSpcReduction="20000"/>
          </a:bodyPr>
          <a:lstStyle/>
          <a:p>
            <a:r>
              <a:rPr lang="cs-CZ" dirty="0"/>
              <a:t>Výstupy projektu musí být bezpečné a bezbariérové</a:t>
            </a:r>
          </a:p>
          <a:p>
            <a:r>
              <a:rPr lang="cs-CZ" dirty="0"/>
              <a:t>u projektu, který je zaměřený na </a:t>
            </a:r>
            <a:r>
              <a:rPr lang="cs-CZ" b="1" dirty="0"/>
              <a:t>vyhrazenou komunikace pro cyklisty</a:t>
            </a:r>
            <a:r>
              <a:rPr lang="cs-CZ" dirty="0"/>
              <a:t>, musí splnit jednu z těchto podmínek:</a:t>
            </a:r>
          </a:p>
          <a:p>
            <a:pPr lvl="1"/>
            <a:r>
              <a:rPr lang="cs-CZ" dirty="0"/>
              <a:t>svádí cyklistický provoz z pozemní komunikace s </a:t>
            </a:r>
            <a:r>
              <a:rPr lang="cs-CZ" b="1" dirty="0"/>
              <a:t>intenzitou motorové dopravy vyšší než 500 vozidel/den</a:t>
            </a:r>
          </a:p>
          <a:p>
            <a:pPr lvl="1"/>
            <a:r>
              <a:rPr lang="cs-CZ" dirty="0"/>
              <a:t>nebo je navržena k zajištění obsluhy území jedné či více obcí s celkem více než </a:t>
            </a:r>
            <a:r>
              <a:rPr lang="cs-CZ" b="1" dirty="0"/>
              <a:t>250 obsazenými pracovními </a:t>
            </a:r>
            <a:r>
              <a:rPr lang="cs-CZ" dirty="0"/>
              <a:t>místy</a:t>
            </a:r>
          </a:p>
          <a:p>
            <a:pPr lvl="1"/>
            <a:r>
              <a:rPr lang="cs-CZ" dirty="0"/>
              <a:t>nebo je navržena k zajištění obsluhy územní </a:t>
            </a:r>
            <a:r>
              <a:rPr lang="cs-CZ" b="1" dirty="0"/>
              <a:t>jedné či více obcí s celkem více než 2000 obyvateli</a:t>
            </a:r>
          </a:p>
          <a:p>
            <a:pPr lvl="1"/>
            <a:r>
              <a:rPr lang="cs-CZ" dirty="0"/>
              <a:t>nebo se </a:t>
            </a:r>
            <a:r>
              <a:rPr lang="cs-CZ" b="1" dirty="0"/>
              <a:t>přímo napojuje </a:t>
            </a:r>
            <a:r>
              <a:rPr lang="cs-CZ" dirty="0"/>
              <a:t>alespoň na </a:t>
            </a:r>
            <a:r>
              <a:rPr lang="cs-CZ" b="1" dirty="0"/>
              <a:t>jednu stávající vyhrazenou komunikaci</a:t>
            </a:r>
            <a:r>
              <a:rPr lang="cs-CZ" dirty="0"/>
              <a:t> pro cyklisty</a:t>
            </a:r>
          </a:p>
          <a:p>
            <a:r>
              <a:rPr lang="cs-CZ" dirty="0"/>
              <a:t>u projektu realizace </a:t>
            </a:r>
            <a:r>
              <a:rPr lang="cs-CZ" b="1" dirty="0"/>
              <a:t>doprovodné cyklistické infrastruktury </a:t>
            </a:r>
            <a:r>
              <a:rPr lang="cs-CZ" dirty="0"/>
              <a:t>při vyhrazené komunikaci pro cyklisty s vysokou intenzitou dopravy je dotčena stávající vyhrazená komunikace pro cyklisty s intenzitou cyklistické dopravy přesahující </a:t>
            </a:r>
            <a:r>
              <a:rPr lang="cs-CZ" b="1" dirty="0"/>
              <a:t>220 cyklistů v běžný pracovní den</a:t>
            </a:r>
            <a:r>
              <a:rPr lang="cs-CZ" dirty="0"/>
              <a:t>.</a:t>
            </a:r>
          </a:p>
          <a:p>
            <a:r>
              <a:rPr lang="cs-CZ" dirty="0"/>
              <a:t>součástí projektu, který se zaměřuje na </a:t>
            </a:r>
            <a:r>
              <a:rPr lang="cs-CZ" b="1" dirty="0"/>
              <a:t>realizaci doprovodné cyklistické </a:t>
            </a:r>
            <a:r>
              <a:rPr lang="cs-CZ" dirty="0"/>
              <a:t>infrastruktury při vyhrazené komunikaci pro cyklisty s vysokou intenzitou dopravy, musí být realizace </a:t>
            </a:r>
            <a:r>
              <a:rPr lang="cs-CZ" b="1" dirty="0"/>
              <a:t>parkovacích míst pro jízdní kola</a:t>
            </a:r>
          </a:p>
          <a:p>
            <a:r>
              <a:rPr lang="cs-CZ" dirty="0"/>
              <a:t>minimálně </a:t>
            </a:r>
            <a:r>
              <a:rPr lang="cs-CZ" b="1" dirty="0"/>
              <a:t>70 % stavebního a demoličního odpadu </a:t>
            </a:r>
            <a:r>
              <a:rPr lang="cs-CZ" dirty="0"/>
              <a:t>(hmotnostních) z projektu bude </a:t>
            </a:r>
            <a:r>
              <a:rPr lang="cs-CZ" b="1" dirty="0"/>
              <a:t>opětovně použito</a:t>
            </a:r>
            <a:r>
              <a:rPr lang="cs-CZ" dirty="0"/>
              <a:t> (nemusí být v rámci stejného projektu). Musí být uveden </a:t>
            </a:r>
            <a:r>
              <a:rPr lang="cs-CZ" b="1" dirty="0"/>
              <a:t>konkrétní plán </a:t>
            </a:r>
            <a:r>
              <a:rPr lang="cs-CZ" dirty="0"/>
              <a:t>opětovného použití, recyklace nebo jiných druhů materiálového využití, včetně zásypů, při nichž jsou jiné materiály nahrazeny odpadem.</a:t>
            </a:r>
          </a:p>
          <a:p>
            <a:endParaRPr lang="cs-CZ" dirty="0"/>
          </a:p>
        </p:txBody>
      </p:sp>
      <p:grpSp>
        <p:nvGrpSpPr>
          <p:cNvPr id="4" name="Skupina 3">
            <a:extLst>
              <a:ext uri="{FF2B5EF4-FFF2-40B4-BE49-F238E27FC236}">
                <a16:creationId xmlns:a16="http://schemas.microsoft.com/office/drawing/2014/main" id="{54F44F92-9E1D-49A8-8B87-D7CC18AF7FB6}"/>
              </a:ext>
            </a:extLst>
          </p:cNvPr>
          <p:cNvGrpSpPr/>
          <p:nvPr/>
        </p:nvGrpSpPr>
        <p:grpSpPr>
          <a:xfrm>
            <a:off x="3289825" y="6162693"/>
            <a:ext cx="6059390" cy="660363"/>
            <a:chOff x="2894488" y="291609"/>
            <a:chExt cx="6059390" cy="660363"/>
          </a:xfrm>
        </p:grpSpPr>
        <p:pic>
          <p:nvPicPr>
            <p:cNvPr id="5" name="Obrázek 4">
              <a:extLst>
                <a:ext uri="{FF2B5EF4-FFF2-40B4-BE49-F238E27FC236}">
                  <a16:creationId xmlns:a16="http://schemas.microsoft.com/office/drawing/2014/main" id="{79831F0F-DE56-40A0-8F5E-8C671639517D}"/>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F4180C99-4097-46A0-8544-420D2E0D8E9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80052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77C414-F0A3-41A7-9F02-400ECDE72206}"/>
              </a:ext>
            </a:extLst>
          </p:cNvPr>
          <p:cNvSpPr>
            <a:spLocks noGrp="1"/>
          </p:cNvSpPr>
          <p:nvPr>
            <p:ph type="title"/>
          </p:nvPr>
        </p:nvSpPr>
        <p:spPr/>
        <p:txBody>
          <a:bodyPr/>
          <a:lstStyle/>
          <a:p>
            <a:r>
              <a:rPr lang="cs-CZ" b="1" dirty="0">
                <a:solidFill>
                  <a:srgbClr val="008685"/>
                </a:solidFill>
              </a:rPr>
              <a:t>Revitalizace veřejných prostranství </a:t>
            </a:r>
          </a:p>
        </p:txBody>
      </p:sp>
      <p:sp>
        <p:nvSpPr>
          <p:cNvPr id="3" name="Zástupný symbol pro obsah 2">
            <a:extLst>
              <a:ext uri="{FF2B5EF4-FFF2-40B4-BE49-F238E27FC236}">
                <a16:creationId xmlns:a16="http://schemas.microsoft.com/office/drawing/2014/main" id="{E52DC673-3AAA-4899-8FC7-319D3A7C47C3}"/>
              </a:ext>
            </a:extLst>
          </p:cNvPr>
          <p:cNvSpPr>
            <a:spLocks noGrp="1"/>
          </p:cNvSpPr>
          <p:nvPr>
            <p:ph idx="1"/>
          </p:nvPr>
        </p:nvSpPr>
        <p:spPr>
          <a:xfrm>
            <a:off x="838200" y="1335024"/>
            <a:ext cx="10515600" cy="4841939"/>
          </a:xfrm>
        </p:spPr>
        <p:txBody>
          <a:bodyPr>
            <a:normAutofit fontScale="92500" lnSpcReduction="20000"/>
          </a:bodyPr>
          <a:lstStyle/>
          <a:p>
            <a:r>
              <a:rPr lang="cs-CZ" dirty="0"/>
              <a:t>staveb krajinářské architektury s budováním </a:t>
            </a:r>
            <a:r>
              <a:rPr lang="cs-CZ" b="1" dirty="0"/>
              <a:t>zelené infrastruktury </a:t>
            </a:r>
            <a:r>
              <a:rPr lang="cs-CZ" dirty="0"/>
              <a:t>měst a obcí, včetně modernizace </a:t>
            </a:r>
            <a:r>
              <a:rPr lang="cs-CZ" b="1" dirty="0"/>
              <a:t>technické infrastruktury </a:t>
            </a:r>
            <a:r>
              <a:rPr lang="cs-CZ" dirty="0"/>
              <a:t>v řešených veřejných prostranstvích </a:t>
            </a:r>
          </a:p>
          <a:p>
            <a:r>
              <a:rPr lang="cs-CZ" dirty="0"/>
              <a:t>realizace </a:t>
            </a:r>
            <a:r>
              <a:rPr lang="cs-CZ" b="1" dirty="0"/>
              <a:t>zelené infrastruktury </a:t>
            </a:r>
            <a:r>
              <a:rPr lang="cs-CZ" dirty="0"/>
              <a:t>a souvisejících opatření nezbytných pro její rozvoj a pro </a:t>
            </a:r>
            <a:r>
              <a:rPr lang="cs-CZ" b="1" dirty="0"/>
              <a:t>zlepšení kvality veřejných prostranství </a:t>
            </a:r>
            <a:r>
              <a:rPr lang="cs-CZ" dirty="0"/>
              <a:t>(např. povrchy a podloží veřejných prostranství umožňující lepší zasakování srážkové vody, </a:t>
            </a:r>
            <a:r>
              <a:rPr lang="cs-CZ" b="1" dirty="0"/>
              <a:t>retenční a akumulační nádrže</a:t>
            </a:r>
            <a:r>
              <a:rPr lang="cs-CZ" dirty="0"/>
              <a:t>, </a:t>
            </a:r>
            <a:r>
              <a:rPr lang="cs-CZ" dirty="0" err="1"/>
              <a:t>prokořeňovací</a:t>
            </a:r>
            <a:r>
              <a:rPr lang="cs-CZ" dirty="0"/>
              <a:t> buňky stromů, výsadba vegetace, </a:t>
            </a:r>
            <a:r>
              <a:rPr lang="cs-CZ" dirty="0" err="1"/>
              <a:t>průlehy</a:t>
            </a:r>
            <a:r>
              <a:rPr lang="cs-CZ" dirty="0"/>
              <a:t>, vodní prvky, vodní plochy, </a:t>
            </a:r>
            <a:r>
              <a:rPr lang="cs-CZ" b="1" dirty="0"/>
              <a:t>městský mobiliář</a:t>
            </a:r>
            <a:r>
              <a:rPr lang="cs-CZ" dirty="0"/>
              <a:t>, </a:t>
            </a:r>
            <a:r>
              <a:rPr lang="cs-CZ" b="1" dirty="0"/>
              <a:t>herní prvky, dětská a </a:t>
            </a:r>
            <a:r>
              <a:rPr lang="cs-CZ" b="1" dirty="0" err="1"/>
              <a:t>workoutová</a:t>
            </a:r>
            <a:r>
              <a:rPr lang="cs-CZ" b="1" dirty="0"/>
              <a:t> hřiště</a:t>
            </a:r>
            <a:r>
              <a:rPr lang="cs-CZ" dirty="0"/>
              <a:t>, veřejné </a:t>
            </a:r>
            <a:r>
              <a:rPr lang="cs-CZ" b="1" dirty="0"/>
              <a:t>osvětlení, veřejné toalety</a:t>
            </a:r>
            <a:r>
              <a:rPr lang="cs-CZ" dirty="0"/>
              <a:t>); </a:t>
            </a:r>
          </a:p>
          <a:p>
            <a:r>
              <a:rPr lang="cs-CZ" dirty="0"/>
              <a:t>revitalizace nevyužívaných ploch, kde budou budována veřejná prostranství a zelená infrastruktura. </a:t>
            </a:r>
          </a:p>
          <a:p>
            <a:r>
              <a:rPr lang="cs-CZ" dirty="0"/>
              <a:t>Oprávnění žadatelé:</a:t>
            </a:r>
          </a:p>
          <a:p>
            <a:pPr lvl="1"/>
            <a:r>
              <a:rPr lang="cs-CZ" dirty="0"/>
              <a:t> obce, kraje, organizace zřizované nebo zakládané obcemi/kraji, církve, církevní organizace, veřejné a státní vysoké školy, státní podniky, státní organizace, veřejné výzkumné instituce, hlavní město Praha, městské části hl. m. Prahy, OSS, PO OSS)</a:t>
            </a:r>
          </a:p>
          <a:p>
            <a:endParaRPr lang="cs-CZ" dirty="0"/>
          </a:p>
          <a:p>
            <a:endParaRPr lang="cs-CZ" dirty="0"/>
          </a:p>
        </p:txBody>
      </p:sp>
      <p:grpSp>
        <p:nvGrpSpPr>
          <p:cNvPr id="4" name="Skupina 3">
            <a:extLst>
              <a:ext uri="{FF2B5EF4-FFF2-40B4-BE49-F238E27FC236}">
                <a16:creationId xmlns:a16="http://schemas.microsoft.com/office/drawing/2014/main" id="{1C5EBBFB-8308-4F7F-B203-0C435BBD525B}"/>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2B61A762-C97D-4B08-B466-AE10264FC26A}"/>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663B8EF-CEFD-4744-BAE7-C1B8A692A05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286429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3522FB-A803-48D4-BBB9-0FDCDD5EBF73}"/>
              </a:ext>
            </a:extLst>
          </p:cNvPr>
          <p:cNvSpPr>
            <a:spLocks noGrp="1"/>
          </p:cNvSpPr>
          <p:nvPr>
            <p:ph type="title"/>
          </p:nvPr>
        </p:nvSpPr>
        <p:spPr/>
        <p:txBody>
          <a:bodyPr/>
          <a:lstStyle/>
          <a:p>
            <a:r>
              <a:rPr lang="cs-CZ" dirty="0">
                <a:solidFill>
                  <a:srgbClr val="008685"/>
                </a:solidFill>
              </a:rPr>
              <a:t>Revitalizace veřejných prostranství - podmínky</a:t>
            </a:r>
            <a:endParaRPr lang="cs-CZ" dirty="0"/>
          </a:p>
        </p:txBody>
      </p:sp>
      <p:sp>
        <p:nvSpPr>
          <p:cNvPr id="3" name="Zástupný symbol pro obsah 2">
            <a:extLst>
              <a:ext uri="{FF2B5EF4-FFF2-40B4-BE49-F238E27FC236}">
                <a16:creationId xmlns:a16="http://schemas.microsoft.com/office/drawing/2014/main" id="{D143A1BB-DE2B-4CDA-93F6-D6058C86B3C6}"/>
              </a:ext>
            </a:extLst>
          </p:cNvPr>
          <p:cNvSpPr>
            <a:spLocks noGrp="1"/>
          </p:cNvSpPr>
          <p:nvPr>
            <p:ph idx="1"/>
          </p:nvPr>
        </p:nvSpPr>
        <p:spPr>
          <a:xfrm>
            <a:off x="838200" y="1690688"/>
            <a:ext cx="10515600" cy="4405313"/>
          </a:xfrm>
        </p:spPr>
        <p:txBody>
          <a:bodyPr>
            <a:normAutofit fontScale="77500" lnSpcReduction="20000"/>
          </a:bodyPr>
          <a:lstStyle/>
          <a:p>
            <a:r>
              <a:rPr lang="cs-CZ" dirty="0"/>
              <a:t>Projekt musí být realizován v </a:t>
            </a:r>
            <a:r>
              <a:rPr lang="cs-CZ" b="1" dirty="0"/>
              <a:t>zastavěném území </a:t>
            </a:r>
            <a:r>
              <a:rPr lang="cs-CZ" dirty="0"/>
              <a:t>nebo v zastavitelných plochách v souladu s platným územním plánem</a:t>
            </a:r>
          </a:p>
          <a:p>
            <a:r>
              <a:rPr lang="cs-CZ" dirty="0"/>
              <a:t>součástí projektu musí být </a:t>
            </a:r>
            <a:r>
              <a:rPr lang="cs-CZ" b="1" dirty="0"/>
              <a:t>zelená infrastruktura </a:t>
            </a:r>
            <a:r>
              <a:rPr lang="cs-CZ" dirty="0"/>
              <a:t>(její modrá nebo zelená složka) a zároveň součástí projektu </a:t>
            </a:r>
            <a:r>
              <a:rPr lang="cs-CZ" b="1" dirty="0"/>
              <a:t>musí být i mobiliář</a:t>
            </a:r>
          </a:p>
          <a:p>
            <a:r>
              <a:rPr lang="cs-CZ" b="1" dirty="0"/>
              <a:t>Dopravní infrastruktura </a:t>
            </a:r>
            <a:r>
              <a:rPr lang="cs-CZ" dirty="0"/>
              <a:t>(definovaná ve výzvě), s výjimkou vyhrazených komunikací pro pěší, na kterou jsou vyčleněny způsobilé výdaje projektu, zaujímá </a:t>
            </a:r>
            <a:r>
              <a:rPr lang="cs-CZ" b="1" dirty="0"/>
              <a:t>maximálně 40 % rozlohy veřejného prostranství</a:t>
            </a:r>
            <a:r>
              <a:rPr lang="cs-CZ" dirty="0"/>
              <a:t>, které je předmětem realizace projektu </a:t>
            </a:r>
            <a:r>
              <a:rPr lang="cs-CZ" sz="2000" dirty="0"/>
              <a:t>(dokládá se: Situační náhled řešeného území (např. územní studie veřejného prostranství, regulační plán, urbanistická (/architektonická) studie (/koncepce) veřejného prostranství, projektová dokumentace, náhled řešeného území v mapě)</a:t>
            </a:r>
          </a:p>
          <a:p>
            <a:r>
              <a:rPr lang="cs-CZ" b="1" dirty="0"/>
              <a:t>Přístupné bez omezení, zdarma</a:t>
            </a:r>
            <a:r>
              <a:rPr lang="cs-CZ" dirty="0"/>
              <a:t>, a budou sloužit k obecnému užívání po celý den, a to všechny dny v roce. </a:t>
            </a:r>
          </a:p>
          <a:p>
            <a:pPr lvl="1"/>
            <a:r>
              <a:rPr lang="cs-CZ" dirty="0"/>
              <a:t>Možností je uzavření veřejného prostranství pouze v době nočního klidu od 22:00 do 6:00. V případě, že je předmětem realizace projektu hřbitov, bude veřejně přístupný min. 8 hod. za den.</a:t>
            </a:r>
          </a:p>
          <a:p>
            <a:r>
              <a:rPr lang="cs-CZ" sz="2600" b="1" dirty="0"/>
              <a:t>V CHKO musí </a:t>
            </a:r>
            <a:r>
              <a:rPr lang="cs-CZ" sz="2600" dirty="0"/>
              <a:t>být projekt v souladu </a:t>
            </a:r>
            <a:r>
              <a:rPr lang="cs-CZ" sz="2600" b="1" dirty="0"/>
              <a:t>s</a:t>
            </a:r>
            <a:r>
              <a:rPr lang="pt-BR" sz="2600" b="1" dirty="0"/>
              <a:t> plánem péče o ZCHÚ</a:t>
            </a:r>
            <a:r>
              <a:rPr lang="cs-CZ" sz="2600" b="1" dirty="0"/>
              <a:t> </a:t>
            </a:r>
            <a:r>
              <a:rPr lang="cs-CZ" sz="2600" dirty="0"/>
              <a:t>(pokud obsahuje vegetační zásahy)</a:t>
            </a:r>
          </a:p>
        </p:txBody>
      </p:sp>
      <p:grpSp>
        <p:nvGrpSpPr>
          <p:cNvPr id="4" name="Skupina 3">
            <a:extLst>
              <a:ext uri="{FF2B5EF4-FFF2-40B4-BE49-F238E27FC236}">
                <a16:creationId xmlns:a16="http://schemas.microsoft.com/office/drawing/2014/main" id="{C3F46680-5F40-4DE1-8F8E-841B4342DEB9}"/>
              </a:ext>
            </a:extLst>
          </p:cNvPr>
          <p:cNvGrpSpPr/>
          <p:nvPr/>
        </p:nvGrpSpPr>
        <p:grpSpPr>
          <a:xfrm>
            <a:off x="3066305" y="5832512"/>
            <a:ext cx="6059390" cy="660363"/>
            <a:chOff x="2894488" y="291609"/>
            <a:chExt cx="6059390" cy="660363"/>
          </a:xfrm>
        </p:grpSpPr>
        <p:pic>
          <p:nvPicPr>
            <p:cNvPr id="5" name="Obrázek 4">
              <a:extLst>
                <a:ext uri="{FF2B5EF4-FFF2-40B4-BE49-F238E27FC236}">
                  <a16:creationId xmlns:a16="http://schemas.microsoft.com/office/drawing/2014/main" id="{7D06B791-7BD4-4634-97BA-BB4777D42A94}"/>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ADF328BC-5807-4E21-B381-03A6FC3DD63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229055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0A348B-CA8E-49CD-A0FB-FA9ED54F0F3D}"/>
              </a:ext>
            </a:extLst>
          </p:cNvPr>
          <p:cNvSpPr>
            <a:spLocks noGrp="1"/>
          </p:cNvSpPr>
          <p:nvPr>
            <p:ph type="title"/>
          </p:nvPr>
        </p:nvSpPr>
        <p:spPr/>
        <p:txBody>
          <a:bodyPr/>
          <a:lstStyle/>
          <a:p>
            <a:r>
              <a:rPr lang="pl-PL" b="1" dirty="0">
                <a:solidFill>
                  <a:srgbClr val="008685"/>
                </a:solidFill>
              </a:rPr>
              <a:t>Podpora jednotek sboru dobrovolných hasičů kategorie jednotek požární ochrany II, III a V </a:t>
            </a:r>
            <a:endParaRPr lang="cs-CZ" dirty="0">
              <a:solidFill>
                <a:srgbClr val="008685"/>
              </a:solidFill>
            </a:endParaRPr>
          </a:p>
        </p:txBody>
      </p:sp>
      <p:sp>
        <p:nvSpPr>
          <p:cNvPr id="3" name="Zástupný symbol pro obsah 2">
            <a:extLst>
              <a:ext uri="{FF2B5EF4-FFF2-40B4-BE49-F238E27FC236}">
                <a16:creationId xmlns:a16="http://schemas.microsoft.com/office/drawing/2014/main" id="{03ED5C71-D6E1-4ED7-AEB4-94C49A1AFA4D}"/>
              </a:ext>
            </a:extLst>
          </p:cNvPr>
          <p:cNvSpPr>
            <a:spLocks noGrp="1"/>
          </p:cNvSpPr>
          <p:nvPr>
            <p:ph idx="1"/>
          </p:nvPr>
        </p:nvSpPr>
        <p:spPr/>
        <p:txBody>
          <a:bodyPr>
            <a:normAutofit fontScale="92500" lnSpcReduction="10000"/>
          </a:bodyPr>
          <a:lstStyle/>
          <a:p>
            <a:r>
              <a:rPr lang="cs-CZ" sz="3600" dirty="0"/>
              <a:t>výstavba a rekonstrukce </a:t>
            </a:r>
            <a:r>
              <a:rPr lang="cs-CZ" sz="3600" b="1" dirty="0"/>
              <a:t>požárních zbrojnic,</a:t>
            </a:r>
          </a:p>
          <a:p>
            <a:r>
              <a:rPr lang="cs-CZ" sz="3600" dirty="0"/>
              <a:t>pořízení požární </a:t>
            </a:r>
            <a:r>
              <a:rPr lang="cs-CZ" sz="3600" b="1" dirty="0"/>
              <a:t>techniky</a:t>
            </a:r>
            <a:r>
              <a:rPr lang="cs-CZ" sz="3600" dirty="0"/>
              <a:t>, </a:t>
            </a:r>
          </a:p>
          <a:p>
            <a:r>
              <a:rPr lang="cs-CZ" sz="3600" dirty="0"/>
              <a:t>vybudování a revitalizace </a:t>
            </a:r>
            <a:r>
              <a:rPr lang="cs-CZ" sz="3600" b="1" dirty="0"/>
              <a:t>umělých zdrojů</a:t>
            </a:r>
            <a:r>
              <a:rPr lang="cs-CZ" sz="3600" dirty="0"/>
              <a:t> </a:t>
            </a:r>
            <a:r>
              <a:rPr lang="cs-CZ" sz="3600" b="1" dirty="0"/>
              <a:t>požární vody</a:t>
            </a:r>
            <a:r>
              <a:rPr lang="cs-CZ" sz="3600" dirty="0"/>
              <a:t> v obcích. </a:t>
            </a:r>
          </a:p>
          <a:p>
            <a:r>
              <a:rPr lang="cs-CZ" sz="3600" dirty="0"/>
              <a:t>Příklad: </a:t>
            </a:r>
            <a:r>
              <a:rPr lang="cs-CZ" sz="3600" dirty="0">
                <a:solidFill>
                  <a:schemeClr val="tx2">
                    <a:lumMod val="50000"/>
                  </a:schemeClr>
                </a:solidFill>
              </a:rPr>
              <a:t>Souprava prostředků pro odstraňování spadlých stromů, cisterna na pitnou vodu  </a:t>
            </a:r>
            <a:endParaRPr lang="cs-CZ" sz="3600" dirty="0"/>
          </a:p>
          <a:p>
            <a:r>
              <a:rPr lang="cs-CZ" dirty="0"/>
              <a:t>Oprávnění žadatelé:</a:t>
            </a:r>
          </a:p>
          <a:p>
            <a:pPr lvl="1"/>
            <a:r>
              <a:rPr lang="cs-CZ" dirty="0"/>
              <a:t>Obce, které zřizují jednotky sboru dobrovolných hasičů zařazené do kategorie jednotek požární ochrany II, III a V (§ 29 zákona č. 133/1985 Sb., o požární ochraně, ve znění pozdějších předpisů</a:t>
            </a:r>
          </a:p>
          <a:p>
            <a:endParaRPr lang="cs-CZ" dirty="0"/>
          </a:p>
        </p:txBody>
      </p:sp>
      <p:grpSp>
        <p:nvGrpSpPr>
          <p:cNvPr id="4" name="Skupina 3">
            <a:extLst>
              <a:ext uri="{FF2B5EF4-FFF2-40B4-BE49-F238E27FC236}">
                <a16:creationId xmlns:a16="http://schemas.microsoft.com/office/drawing/2014/main" id="{639F1029-3051-47E6-8C09-E9B28C274213}"/>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3EC1987B-F528-4C27-8EDB-227224E94E5E}"/>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A4CEC5E3-BBB2-4EC4-92CA-D2B73345FA7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79906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0918E3-4134-42B8-BA58-8B6DB67C01BB}"/>
              </a:ext>
            </a:extLst>
          </p:cNvPr>
          <p:cNvSpPr>
            <a:spLocks noGrp="1"/>
          </p:cNvSpPr>
          <p:nvPr>
            <p:ph type="title"/>
          </p:nvPr>
        </p:nvSpPr>
        <p:spPr/>
        <p:txBody>
          <a:bodyPr/>
          <a:lstStyle/>
          <a:p>
            <a:r>
              <a:rPr lang="cs-CZ" dirty="0">
                <a:solidFill>
                  <a:srgbClr val="008685"/>
                </a:solidFill>
              </a:rPr>
              <a:t>JSDH II, III, V - podmínky</a:t>
            </a:r>
          </a:p>
        </p:txBody>
      </p:sp>
      <p:sp>
        <p:nvSpPr>
          <p:cNvPr id="3" name="Zástupný symbol pro obsah 2">
            <a:extLst>
              <a:ext uri="{FF2B5EF4-FFF2-40B4-BE49-F238E27FC236}">
                <a16:creationId xmlns:a16="http://schemas.microsoft.com/office/drawing/2014/main" id="{770F4FC5-F661-4939-A4B1-C023C5AA6F84}"/>
              </a:ext>
            </a:extLst>
          </p:cNvPr>
          <p:cNvSpPr>
            <a:spLocks noGrp="1"/>
          </p:cNvSpPr>
          <p:nvPr>
            <p:ph idx="1"/>
          </p:nvPr>
        </p:nvSpPr>
        <p:spPr>
          <a:xfrm>
            <a:off x="838200" y="1452880"/>
            <a:ext cx="10515600" cy="4724083"/>
          </a:xfrm>
        </p:spPr>
        <p:txBody>
          <a:bodyPr>
            <a:normAutofit fontScale="92500" lnSpcReduction="20000"/>
          </a:bodyPr>
          <a:lstStyle/>
          <a:p>
            <a:r>
              <a:rPr lang="cs-CZ" dirty="0"/>
              <a:t>projekt musí přispívat:</a:t>
            </a:r>
          </a:p>
          <a:p>
            <a:pPr lvl="1"/>
            <a:r>
              <a:rPr lang="cs-CZ" dirty="0"/>
              <a:t>ke snížení negativních jevů mimořádných událostí</a:t>
            </a:r>
          </a:p>
          <a:p>
            <a:pPr lvl="1"/>
            <a:r>
              <a:rPr lang="cs-CZ" dirty="0"/>
              <a:t>a/nebo ke zvýšení kvality záchranných a likvidačních prací</a:t>
            </a:r>
          </a:p>
          <a:p>
            <a:pPr lvl="1"/>
            <a:r>
              <a:rPr lang="cs-CZ" dirty="0"/>
              <a:t>a/nebo ke snížení časové dotace potřebné při záchranných </a:t>
            </a:r>
            <a:br>
              <a:rPr lang="cs-CZ" dirty="0"/>
            </a:br>
            <a:r>
              <a:rPr lang="cs-CZ" dirty="0"/>
              <a:t>a likvidačních prací při řešení mimořádných událostí.</a:t>
            </a:r>
          </a:p>
          <a:p>
            <a:r>
              <a:rPr lang="cs-CZ" dirty="0"/>
              <a:t>musí být doložené Stanovisko HZS ČR, které obsahuje souhlas HZS ČR s realizací projektu</a:t>
            </a:r>
          </a:p>
          <a:p>
            <a:pPr marL="0" indent="0">
              <a:buNone/>
            </a:pPr>
            <a:r>
              <a:rPr lang="cs-CZ" dirty="0"/>
              <a:t>a) projekt je zaměřen na pořízení materiálně technického vybavení</a:t>
            </a:r>
          </a:p>
          <a:p>
            <a:pPr lvl="1"/>
            <a:r>
              <a:rPr lang="cs-CZ" dirty="0"/>
              <a:t>projekt musí být v souladu s dokumentem Parametry pro stavby a normativ materiálně technického vybavení pro výkon činností jednotek SDH obcí. </a:t>
            </a:r>
          </a:p>
          <a:p>
            <a:pPr marL="0" indent="0">
              <a:buNone/>
            </a:pPr>
            <a:r>
              <a:rPr lang="cs-CZ" dirty="0"/>
              <a:t>b) projekt je zaměřen na umělé vodní požární nádrže</a:t>
            </a:r>
          </a:p>
          <a:p>
            <a:pPr lvl="1"/>
            <a:r>
              <a:rPr lang="cs-CZ" dirty="0"/>
              <a:t>umělá vodní požární nádrž musí splňovat normu ČSN 75 2411 (projekt je zaměřen na umělou vodní požární nádrž podle normy ČSN 75 2411.)</a:t>
            </a:r>
          </a:p>
          <a:p>
            <a:pPr lvl="1"/>
            <a:r>
              <a:rPr lang="cs-CZ" dirty="0"/>
              <a:t>Umělá vodní požární nádrž musí být ve vlastnictví obce/města </a:t>
            </a:r>
          </a:p>
          <a:p>
            <a:endParaRPr lang="cs-CZ" dirty="0"/>
          </a:p>
        </p:txBody>
      </p:sp>
      <p:grpSp>
        <p:nvGrpSpPr>
          <p:cNvPr id="4" name="Skupina 3">
            <a:extLst>
              <a:ext uri="{FF2B5EF4-FFF2-40B4-BE49-F238E27FC236}">
                <a16:creationId xmlns:a16="http://schemas.microsoft.com/office/drawing/2014/main" id="{7E7E7DDB-AA42-4B2F-B725-C6C11A6E2532}"/>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DB0532F4-97EE-4E01-A979-C357FE45A323}"/>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265FC7D7-B1D0-4748-B642-F58A898E567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062386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AB892B-5419-4CA7-ABD6-392165EB5ED4}"/>
              </a:ext>
            </a:extLst>
          </p:cNvPr>
          <p:cNvSpPr>
            <a:spLocks noGrp="1"/>
          </p:cNvSpPr>
          <p:nvPr>
            <p:ph type="title"/>
          </p:nvPr>
        </p:nvSpPr>
        <p:spPr/>
        <p:txBody>
          <a:bodyPr/>
          <a:lstStyle/>
          <a:p>
            <a:r>
              <a:rPr lang="cs-CZ" b="1" dirty="0">
                <a:solidFill>
                  <a:srgbClr val="008685"/>
                </a:solidFill>
              </a:rPr>
              <a:t>Rekonstrukce infrastruktury mateřských škol a zařízení péče o děti typu dětské skupiny </a:t>
            </a:r>
            <a:endParaRPr lang="cs-CZ" dirty="0">
              <a:solidFill>
                <a:srgbClr val="008685"/>
              </a:solidFill>
            </a:endParaRPr>
          </a:p>
        </p:txBody>
      </p:sp>
      <p:sp>
        <p:nvSpPr>
          <p:cNvPr id="3" name="Zástupný symbol pro obsah 2">
            <a:extLst>
              <a:ext uri="{FF2B5EF4-FFF2-40B4-BE49-F238E27FC236}">
                <a16:creationId xmlns:a16="http://schemas.microsoft.com/office/drawing/2014/main" id="{C9BD5DFE-77DB-446D-AF31-DA8F72198AB8}"/>
              </a:ext>
            </a:extLst>
          </p:cNvPr>
          <p:cNvSpPr>
            <a:spLocks noGrp="1"/>
          </p:cNvSpPr>
          <p:nvPr>
            <p:ph idx="1"/>
          </p:nvPr>
        </p:nvSpPr>
        <p:spPr/>
        <p:txBody>
          <a:bodyPr>
            <a:normAutofit fontScale="85000" lnSpcReduction="10000"/>
          </a:bodyPr>
          <a:lstStyle/>
          <a:p>
            <a:r>
              <a:rPr lang="cs-CZ" b="1" dirty="0"/>
              <a:t>navýšení kapacit v MŠ </a:t>
            </a:r>
            <a:r>
              <a:rPr lang="cs-CZ" dirty="0"/>
              <a:t>v území působnosti MAS; </a:t>
            </a:r>
          </a:p>
          <a:p>
            <a:r>
              <a:rPr lang="cs-CZ" dirty="0"/>
              <a:t>zvyšování kvality podmínek v MŠ pro poskytování vzdělávání, včetně vzdělávání dětí se speciálními vzdělávacími potřebami, s ohledem na zajištění hygienických požadavků v MŠ, kde jsou nedostatky </a:t>
            </a:r>
            <a:r>
              <a:rPr lang="cs-CZ" b="1" dirty="0"/>
              <a:t>identifikovány krajskou hygienickou stanicí</a:t>
            </a:r>
            <a:r>
              <a:rPr lang="cs-CZ" dirty="0"/>
              <a:t>; </a:t>
            </a:r>
          </a:p>
          <a:p>
            <a:r>
              <a:rPr lang="cs-CZ" dirty="0"/>
              <a:t>vznik </a:t>
            </a:r>
            <a:r>
              <a:rPr lang="cs-CZ" b="1" dirty="0"/>
              <a:t>nových zařízení </a:t>
            </a:r>
            <a:r>
              <a:rPr lang="cs-CZ" dirty="0"/>
              <a:t>péče o děti typu </a:t>
            </a:r>
            <a:r>
              <a:rPr lang="cs-CZ" b="1" dirty="0"/>
              <a:t>dětské skupiny a navýšení kapacit dětské skupiny.</a:t>
            </a:r>
            <a:endParaRPr lang="cs-CZ" dirty="0"/>
          </a:p>
          <a:p>
            <a:r>
              <a:rPr lang="cs-CZ" dirty="0"/>
              <a:t>Oprávnění žadatelé: </a:t>
            </a:r>
          </a:p>
          <a:p>
            <a:pPr lvl="1"/>
            <a:r>
              <a:rPr lang="cs-CZ" dirty="0"/>
              <a:t>školské právnické osoby, obce, dobrovolné svazky obcí, kraje, organizace zřizované nebo zakládané obcemi/kraji, NNO, které minimálně 2 roky bezprostředně před podáním žádosti nepřetržitě působí v oblasti vzdělávání nebo asistenčních služeb, církve, církevní organizace, OSS, PO OSS, ostatní právnické osoby, vykonávající činnost škol a školských zařízení, zapsané v Rejstříku škol a školských zařízení (např. akciové společnosti, komanditní společnosti, společnosti s ručením omezeným, veřejné obchodní společnosti)</a:t>
            </a:r>
          </a:p>
          <a:p>
            <a:endParaRPr lang="cs-CZ" dirty="0"/>
          </a:p>
        </p:txBody>
      </p:sp>
      <p:grpSp>
        <p:nvGrpSpPr>
          <p:cNvPr id="4" name="Skupina 3">
            <a:extLst>
              <a:ext uri="{FF2B5EF4-FFF2-40B4-BE49-F238E27FC236}">
                <a16:creationId xmlns:a16="http://schemas.microsoft.com/office/drawing/2014/main" id="{A9A25DDD-13D6-436E-AD0C-8252D490B652}"/>
              </a:ext>
            </a:extLst>
          </p:cNvPr>
          <p:cNvGrpSpPr/>
          <p:nvPr/>
        </p:nvGrpSpPr>
        <p:grpSpPr>
          <a:xfrm>
            <a:off x="5294410" y="6311900"/>
            <a:ext cx="6059390" cy="660363"/>
            <a:chOff x="2894488" y="291609"/>
            <a:chExt cx="6059390" cy="660363"/>
          </a:xfrm>
        </p:grpSpPr>
        <p:pic>
          <p:nvPicPr>
            <p:cNvPr id="5" name="Obrázek 4">
              <a:extLst>
                <a:ext uri="{FF2B5EF4-FFF2-40B4-BE49-F238E27FC236}">
                  <a16:creationId xmlns:a16="http://schemas.microsoft.com/office/drawing/2014/main" id="{5C17BA2E-A070-467E-BB11-D9C79B7EB6F2}"/>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32BA616E-B8D0-417E-AD79-B3DA722661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49638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325523-7CF4-4FA7-AC36-79A9A6A7A3CF}"/>
              </a:ext>
            </a:extLst>
          </p:cNvPr>
          <p:cNvSpPr>
            <a:spLocks noGrp="1"/>
          </p:cNvSpPr>
          <p:nvPr>
            <p:ph type="title"/>
          </p:nvPr>
        </p:nvSpPr>
        <p:spPr/>
        <p:txBody>
          <a:bodyPr/>
          <a:lstStyle/>
          <a:p>
            <a:r>
              <a:rPr lang="cs-CZ" dirty="0">
                <a:solidFill>
                  <a:srgbClr val="008685"/>
                </a:solidFill>
              </a:rPr>
              <a:t>MŠ - podmínky</a:t>
            </a:r>
          </a:p>
        </p:txBody>
      </p:sp>
      <p:sp>
        <p:nvSpPr>
          <p:cNvPr id="3" name="Zástupný symbol pro obsah 2">
            <a:extLst>
              <a:ext uri="{FF2B5EF4-FFF2-40B4-BE49-F238E27FC236}">
                <a16:creationId xmlns:a16="http://schemas.microsoft.com/office/drawing/2014/main" id="{3B7A51CA-3BC2-4EC4-9FBF-3B21F86E6B9E}"/>
              </a:ext>
            </a:extLst>
          </p:cNvPr>
          <p:cNvSpPr>
            <a:spLocks noGrp="1"/>
          </p:cNvSpPr>
          <p:nvPr>
            <p:ph idx="1"/>
          </p:nvPr>
        </p:nvSpPr>
        <p:spPr>
          <a:xfrm>
            <a:off x="696686" y="1249681"/>
            <a:ext cx="10657114" cy="4663460"/>
          </a:xfrm>
        </p:spPr>
        <p:txBody>
          <a:bodyPr>
            <a:normAutofit fontScale="70000" lnSpcReduction="20000"/>
          </a:bodyPr>
          <a:lstStyle/>
          <a:p>
            <a:r>
              <a:rPr lang="cs-CZ" dirty="0"/>
              <a:t>projekt musí být v souladu se </a:t>
            </a:r>
            <a:r>
              <a:rPr lang="cs-CZ" b="1" dirty="0"/>
              <a:t>strategickým rámcem MAP. </a:t>
            </a:r>
          </a:p>
          <a:p>
            <a:pPr lvl="1"/>
            <a:r>
              <a:rPr lang="cs-CZ" dirty="0"/>
              <a:t>předložený projekt do IROP odpovídá projektu uvedenému v SR MAP (identifikace školy/organizace, zaškrtnutí relevantního typu projektu v SR MAP), </a:t>
            </a:r>
            <a:endParaRPr lang="cs-CZ" sz="3200" dirty="0"/>
          </a:p>
          <a:p>
            <a:pPr lvl="1"/>
            <a:r>
              <a:rPr lang="cs-CZ" dirty="0"/>
              <a:t>celkové způsobilé výdaje projektu v předložené žádosti o podporu nepřesahují celkové výdaje projektu uvedené v SR MAP,</a:t>
            </a:r>
          </a:p>
          <a:p>
            <a:r>
              <a:rPr lang="cs-CZ" dirty="0"/>
              <a:t>U mateřské školy a dětské skupiny </a:t>
            </a:r>
          </a:p>
          <a:p>
            <a:pPr lvl="1"/>
            <a:r>
              <a:rPr lang="cs-CZ" dirty="0"/>
              <a:t>při </a:t>
            </a:r>
            <a:r>
              <a:rPr lang="cs-CZ" b="1" dirty="0"/>
              <a:t>navýšení stávající </a:t>
            </a:r>
            <a:r>
              <a:rPr lang="cs-CZ" dirty="0"/>
              <a:t>kapacity musí být kapacita </a:t>
            </a:r>
            <a:r>
              <a:rPr lang="cs-CZ" b="1" dirty="0"/>
              <a:t>navýšena minimálně o 10 míst</a:t>
            </a:r>
          </a:p>
          <a:p>
            <a:pPr lvl="1"/>
            <a:r>
              <a:rPr lang="cs-CZ" dirty="0"/>
              <a:t>při vzniku nové mateřské školy nebo nové dětské skupiny musí být kapacita navýšená minimálně </a:t>
            </a:r>
            <a:r>
              <a:rPr lang="cs-CZ" b="1" dirty="0"/>
              <a:t>o 13 míst</a:t>
            </a:r>
          </a:p>
          <a:p>
            <a:pPr marL="0" lvl="1" indent="0">
              <a:buNone/>
            </a:pPr>
            <a:r>
              <a:rPr lang="cs-CZ" dirty="0"/>
              <a:t>U mateřské školy a dětské skupiny</a:t>
            </a:r>
          </a:p>
          <a:p>
            <a:pPr marL="800100" lvl="2" indent="-342900"/>
            <a:r>
              <a:rPr lang="cs-CZ" dirty="0"/>
              <a:t>u projektu na navýšení kapacity nebo vzniku nové MŠ/DS musí </a:t>
            </a:r>
            <a:r>
              <a:rPr lang="cs-CZ" b="1" dirty="0"/>
              <a:t>být 15-30 </a:t>
            </a:r>
            <a:r>
              <a:rPr lang="cs-CZ" dirty="0"/>
              <a:t>% nově vzniklé kapacity určeno pro děti </a:t>
            </a:r>
            <a:r>
              <a:rPr lang="cs-CZ" b="1" dirty="0"/>
              <a:t>do 3 let věku</a:t>
            </a:r>
          </a:p>
          <a:p>
            <a:pPr marL="263525" lvl="2" indent="-263525"/>
            <a:r>
              <a:rPr lang="cs-CZ" dirty="0"/>
              <a:t>U MŠ tyto podmínky nemusí být splněny, pokud je projekt zaměřen na zvyšování kvality podmínek v mateřské škole pro poskytování vzdělávání, kde jsou nedostatky identifikovány krajskou hygienickou stanicí</a:t>
            </a:r>
          </a:p>
          <a:p>
            <a:r>
              <a:rPr lang="cs-CZ" dirty="0"/>
              <a:t>výstupy projektu musí být bezbariérové</a:t>
            </a:r>
          </a:p>
          <a:p>
            <a:pPr lvl="1"/>
            <a:r>
              <a:rPr lang="cs-CZ" dirty="0"/>
              <a:t>bezbariérová toaleta a umožnění volného pohybu osob na vozíku od vstupu do budovy po vstup do prostor podpořených z IROP.</a:t>
            </a:r>
          </a:p>
          <a:p>
            <a:pPr marL="271463" lvl="1" indent="-271463"/>
            <a:r>
              <a:rPr lang="cs-CZ" sz="2900" dirty="0"/>
              <a:t>Projekt nepodporuje opatření, která vedou k diskriminaci a segregaci </a:t>
            </a:r>
            <a:r>
              <a:rPr lang="cs-CZ" sz="2900" dirty="0" err="1"/>
              <a:t>marginalizovaných</a:t>
            </a:r>
            <a:r>
              <a:rPr lang="cs-CZ" sz="2900" dirty="0"/>
              <a:t> skupin, jako jsou romské děti a další děti s potřebou podpůrných opatření (děti se zdravotním postižením, zdravotním znevýhodněním nebo se sociálním znevýhodněním).</a:t>
            </a:r>
          </a:p>
        </p:txBody>
      </p:sp>
      <p:grpSp>
        <p:nvGrpSpPr>
          <p:cNvPr id="4" name="Skupina 3">
            <a:extLst>
              <a:ext uri="{FF2B5EF4-FFF2-40B4-BE49-F238E27FC236}">
                <a16:creationId xmlns:a16="http://schemas.microsoft.com/office/drawing/2014/main" id="{DD485E4C-D45F-441B-B25C-7A25D0512333}"/>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BB1967FF-5D02-4711-B1ED-57D5D29FD111}"/>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9A0BDE95-8FB4-410C-B4AE-5A818477575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8232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D36ED5-9637-4B8C-8034-7F0C4B90DB11}"/>
              </a:ext>
            </a:extLst>
          </p:cNvPr>
          <p:cNvSpPr>
            <a:spLocks noGrp="1"/>
          </p:cNvSpPr>
          <p:nvPr>
            <p:ph type="title"/>
          </p:nvPr>
        </p:nvSpPr>
        <p:spPr>
          <a:xfrm>
            <a:off x="838200" y="0"/>
            <a:ext cx="10515600" cy="1325563"/>
          </a:xfrm>
        </p:spPr>
        <p:txBody>
          <a:bodyPr/>
          <a:lstStyle/>
          <a:p>
            <a:r>
              <a:rPr lang="cs-CZ" b="1" dirty="0">
                <a:solidFill>
                  <a:srgbClr val="008685"/>
                </a:solidFill>
              </a:rPr>
              <a:t>Úvodní informace o MAS Moravský kras </a:t>
            </a:r>
            <a:r>
              <a:rPr lang="cs-CZ" b="1" dirty="0" err="1">
                <a:solidFill>
                  <a:srgbClr val="008685"/>
                </a:solidFill>
              </a:rPr>
              <a:t>z.s</a:t>
            </a:r>
            <a:r>
              <a:rPr lang="cs-CZ" b="1" dirty="0">
                <a:solidFill>
                  <a:srgbClr val="008685"/>
                </a:solidFill>
              </a:rPr>
              <a:t>.</a:t>
            </a:r>
          </a:p>
        </p:txBody>
      </p:sp>
      <p:sp>
        <p:nvSpPr>
          <p:cNvPr id="3" name="Zástupný symbol pro obsah 2">
            <a:extLst>
              <a:ext uri="{FF2B5EF4-FFF2-40B4-BE49-F238E27FC236}">
                <a16:creationId xmlns:a16="http://schemas.microsoft.com/office/drawing/2014/main" id="{1737FD13-FCE4-420E-9193-43907BBBB3D2}"/>
              </a:ext>
            </a:extLst>
          </p:cNvPr>
          <p:cNvSpPr>
            <a:spLocks noGrp="1"/>
          </p:cNvSpPr>
          <p:nvPr>
            <p:ph idx="1"/>
          </p:nvPr>
        </p:nvSpPr>
        <p:spPr>
          <a:xfrm>
            <a:off x="838200" y="1045029"/>
            <a:ext cx="10515600" cy="5131935"/>
          </a:xfrm>
        </p:spPr>
        <p:txBody>
          <a:bodyPr>
            <a:normAutofit fontScale="92500" lnSpcReduction="10000"/>
          </a:bodyPr>
          <a:lstStyle/>
          <a:p>
            <a:r>
              <a:rPr lang="cs-CZ" dirty="0"/>
              <a:t>posláním místní akční skupiny (MAS) je rozvoj regionu na základě metody </a:t>
            </a:r>
            <a:r>
              <a:rPr lang="cs-CZ" b="1" dirty="0"/>
              <a:t>LEADER</a:t>
            </a:r>
            <a:r>
              <a:rPr lang="cs-CZ" dirty="0"/>
              <a:t>, který se opírá o přístup „zdola nahoru“. Tedy smyslem je ve spolupráci s místními aktéry identifikovat potřeby regionu a ty se společně snažit uspokojit, tak aby se region </a:t>
            </a:r>
            <a:r>
              <a:rPr lang="cs-CZ" b="1" dirty="0"/>
              <a:t>efektivně rozvíjel</a:t>
            </a:r>
            <a:r>
              <a:rPr lang="cs-CZ" dirty="0"/>
              <a:t>.  </a:t>
            </a:r>
          </a:p>
          <a:p>
            <a:pPr lvl="1"/>
            <a:r>
              <a:rPr lang="cs-CZ" dirty="0"/>
              <a:t>Hovoříme pak souhrnně o </a:t>
            </a:r>
            <a:r>
              <a:rPr lang="cs-CZ" b="1" dirty="0"/>
              <a:t>Komunitně vedeném místním rozvoji</a:t>
            </a:r>
            <a:r>
              <a:rPr lang="cs-CZ" dirty="0"/>
              <a:t>, tedy </a:t>
            </a:r>
            <a:r>
              <a:rPr lang="cs-CZ" b="1" dirty="0"/>
              <a:t>CLLD</a:t>
            </a:r>
            <a:r>
              <a:rPr lang="cs-CZ" dirty="0"/>
              <a:t> (</a:t>
            </a:r>
            <a:r>
              <a:rPr lang="cs-CZ" dirty="0" err="1"/>
              <a:t>Comunity</a:t>
            </a:r>
            <a:r>
              <a:rPr lang="cs-CZ" dirty="0"/>
              <a:t>-led </a:t>
            </a:r>
            <a:r>
              <a:rPr lang="cs-CZ" dirty="0" err="1"/>
              <a:t>Local</a:t>
            </a:r>
            <a:r>
              <a:rPr lang="cs-CZ" dirty="0"/>
              <a:t> </a:t>
            </a:r>
            <a:r>
              <a:rPr lang="cs-CZ" dirty="0" err="1"/>
              <a:t>Development</a:t>
            </a:r>
            <a:r>
              <a:rPr lang="cs-CZ" dirty="0"/>
              <a:t>)</a:t>
            </a:r>
          </a:p>
          <a:p>
            <a:r>
              <a:rPr lang="cs-CZ" dirty="0"/>
              <a:t>Jedním z nástrojů jak tohoto poslání docílit je i právě </a:t>
            </a:r>
            <a:r>
              <a:rPr lang="cs-CZ" b="1" dirty="0"/>
              <a:t>finanční pomoc při realizaci projektů</a:t>
            </a:r>
            <a:r>
              <a:rPr lang="cs-CZ" dirty="0"/>
              <a:t> z fondů Evropské unie. V Integrovaném regionálním operačním programu (IROP) se jedná o Evropský fond pro regionální rozvoj (EFRR). V programovém období 2021-2027 se na finanční podpoře u přechodových regionů podílí i stát. </a:t>
            </a:r>
          </a:p>
          <a:p>
            <a:pPr algn="just"/>
            <a:r>
              <a:rPr lang="cs-CZ" sz="2200" dirty="0"/>
              <a:t>Kromě podpory projektů přes fondy EU se MAS Moravský kras stará o rozvoj vzdělávání prostřednictvím Místního akčního plánu rozvoje vzdělávání pro ORP Blansko (MAP pro ORP Blansko), podporuje místní výrobky a služby (regionální certifikovaná značka MORAVSKÝ KRAS regionální produkt</a:t>
            </a:r>
            <a:r>
              <a:rPr lang="cs-CZ" sz="2200" b="1" baseline="30000" dirty="0"/>
              <a:t>®), </a:t>
            </a:r>
            <a:r>
              <a:rPr lang="cs-CZ" sz="2200" dirty="0"/>
              <a:t>podporuje cestovní ruch (šnek </a:t>
            </a:r>
            <a:r>
              <a:rPr lang="cs-CZ" sz="2200" dirty="0" err="1"/>
              <a:t>Krasík</a:t>
            </a:r>
            <a:r>
              <a:rPr lang="cs-CZ" sz="2200" dirty="0"/>
              <a:t>, spolupráce na destinačním managementu), zabývá se ekologickými otázkami a mnoho další…</a:t>
            </a:r>
            <a:r>
              <a:rPr lang="cs-CZ" sz="2200" dirty="0">
                <a:sym typeface="Wingdings" panose="05000000000000000000" pitchFamily="2" charset="2"/>
              </a:rPr>
              <a:t> </a:t>
            </a:r>
            <a:endParaRPr lang="cs-CZ" sz="2200" dirty="0"/>
          </a:p>
        </p:txBody>
      </p:sp>
      <p:grpSp>
        <p:nvGrpSpPr>
          <p:cNvPr id="4" name="Skupina 3">
            <a:extLst>
              <a:ext uri="{FF2B5EF4-FFF2-40B4-BE49-F238E27FC236}">
                <a16:creationId xmlns:a16="http://schemas.microsoft.com/office/drawing/2014/main" id="{317315D6-B85E-49FA-8435-8CC803B4DD4B}"/>
              </a:ext>
            </a:extLst>
          </p:cNvPr>
          <p:cNvGrpSpPr/>
          <p:nvPr/>
        </p:nvGrpSpPr>
        <p:grpSpPr>
          <a:xfrm>
            <a:off x="2855574" y="6159957"/>
            <a:ext cx="6059390" cy="660363"/>
            <a:chOff x="2894488" y="291609"/>
            <a:chExt cx="6059390" cy="660363"/>
          </a:xfrm>
        </p:grpSpPr>
        <p:pic>
          <p:nvPicPr>
            <p:cNvPr id="5" name="Obrázek 4">
              <a:extLst>
                <a:ext uri="{FF2B5EF4-FFF2-40B4-BE49-F238E27FC236}">
                  <a16:creationId xmlns:a16="http://schemas.microsoft.com/office/drawing/2014/main" id="{54BEBEFB-FAA9-480D-8673-3B52B0617585}"/>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E8CA0D3B-1FA3-4E37-9BFE-E75750063D3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30350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0DDBC1-56BA-4B8C-B93E-5DE2E9A2E008}"/>
              </a:ext>
            </a:extLst>
          </p:cNvPr>
          <p:cNvSpPr>
            <a:spLocks noGrp="1"/>
          </p:cNvSpPr>
          <p:nvPr>
            <p:ph type="title"/>
          </p:nvPr>
        </p:nvSpPr>
        <p:spPr/>
        <p:txBody>
          <a:bodyPr>
            <a:normAutofit fontScale="90000"/>
          </a:bodyPr>
          <a:lstStyle/>
          <a:p>
            <a:r>
              <a:rPr lang="cs-CZ" b="1" dirty="0">
                <a:solidFill>
                  <a:srgbClr val="008685"/>
                </a:solidFill>
              </a:rPr>
              <a:t>Infrastruktura základních škol ve vazbě na odborné učebny a rekonstrukce učeben neúplných škol </a:t>
            </a:r>
            <a:endParaRPr lang="cs-CZ" dirty="0">
              <a:solidFill>
                <a:srgbClr val="008685"/>
              </a:solidFill>
            </a:endParaRPr>
          </a:p>
        </p:txBody>
      </p:sp>
      <p:sp>
        <p:nvSpPr>
          <p:cNvPr id="3" name="Zástupný symbol pro obsah 2">
            <a:extLst>
              <a:ext uri="{FF2B5EF4-FFF2-40B4-BE49-F238E27FC236}">
                <a16:creationId xmlns:a16="http://schemas.microsoft.com/office/drawing/2014/main" id="{48DA2CCD-F6F2-4B89-9028-06ED1731D557}"/>
              </a:ext>
            </a:extLst>
          </p:cNvPr>
          <p:cNvSpPr>
            <a:spLocks noGrp="1"/>
          </p:cNvSpPr>
          <p:nvPr>
            <p:ph idx="1"/>
          </p:nvPr>
        </p:nvSpPr>
        <p:spPr>
          <a:xfrm>
            <a:off x="838200" y="1499616"/>
            <a:ext cx="10515600" cy="4677347"/>
          </a:xfrm>
        </p:spPr>
        <p:txBody>
          <a:bodyPr>
            <a:normAutofit fontScale="62500" lnSpcReduction="20000"/>
          </a:bodyPr>
          <a:lstStyle/>
          <a:p>
            <a:r>
              <a:rPr lang="cs-CZ" dirty="0"/>
              <a:t>podpora vybudování a vybavení </a:t>
            </a:r>
            <a:r>
              <a:rPr lang="cs-CZ" b="1" dirty="0"/>
              <a:t>odborných učeben ZŠ</a:t>
            </a:r>
            <a:r>
              <a:rPr lang="cs-CZ" dirty="0"/>
              <a:t> ve vazbě na </a:t>
            </a:r>
            <a:r>
              <a:rPr lang="cs-CZ" b="1" dirty="0"/>
              <a:t>přírodní vědy, polytechnické vzdělávání, cizí jazyky, práci s digitálními technologiemi</a:t>
            </a:r>
            <a:r>
              <a:rPr lang="cs-CZ" dirty="0"/>
              <a:t>; </a:t>
            </a:r>
          </a:p>
          <a:p>
            <a:r>
              <a:rPr lang="cs-CZ" dirty="0"/>
              <a:t>budování vnitřní </a:t>
            </a:r>
            <a:r>
              <a:rPr lang="cs-CZ" b="1" dirty="0"/>
              <a:t>konektivity škol</a:t>
            </a:r>
            <a:r>
              <a:rPr lang="cs-CZ" dirty="0"/>
              <a:t>; </a:t>
            </a:r>
          </a:p>
          <a:p>
            <a:r>
              <a:rPr lang="cs-CZ" dirty="0"/>
              <a:t>vybudování zázemí pro </a:t>
            </a:r>
            <a:r>
              <a:rPr lang="cs-CZ" b="1" dirty="0"/>
              <a:t>školní poradenské pracoviště </a:t>
            </a:r>
            <a:r>
              <a:rPr lang="cs-CZ" dirty="0"/>
              <a:t>a pro práci s žáky se speciálními vzdělávacími potřebami (např. </a:t>
            </a:r>
            <a:r>
              <a:rPr lang="cs-CZ" b="1" dirty="0"/>
              <a:t>klidové zóny, reedukační učebny</a:t>
            </a:r>
            <a:r>
              <a:rPr lang="cs-CZ" dirty="0"/>
              <a:t>); </a:t>
            </a:r>
          </a:p>
          <a:p>
            <a:r>
              <a:rPr lang="cs-CZ" dirty="0"/>
              <a:t>budování </a:t>
            </a:r>
            <a:r>
              <a:rPr lang="cs-CZ" b="1" dirty="0"/>
              <a:t>zázemí pro pedagogické i nepedagogické pracovníky </a:t>
            </a:r>
            <a:r>
              <a:rPr lang="cs-CZ" dirty="0"/>
              <a:t>škol vedoucí k vyšší kvalitě vzdělávání ve školách (např. </a:t>
            </a:r>
            <a:r>
              <a:rPr lang="cs-CZ" b="1" dirty="0"/>
              <a:t>kabinety</a:t>
            </a:r>
            <a:r>
              <a:rPr lang="cs-CZ" dirty="0"/>
              <a:t>); </a:t>
            </a:r>
          </a:p>
          <a:p>
            <a:r>
              <a:rPr lang="cs-CZ" dirty="0"/>
              <a:t>vytvoření vnitřního i venkovního zázemí pro </a:t>
            </a:r>
            <a:r>
              <a:rPr lang="cs-CZ" b="1" dirty="0"/>
              <a:t>komunitní aktivity při ZŠ </a:t>
            </a:r>
            <a:r>
              <a:rPr lang="cs-CZ" dirty="0"/>
              <a:t>vedoucí k sociální inkluzi (např. </a:t>
            </a:r>
            <a:r>
              <a:rPr lang="cs-CZ" b="1" dirty="0"/>
              <a:t>veřejně přístupné prostory pro sportovní aktivity</a:t>
            </a:r>
            <a:r>
              <a:rPr lang="cs-CZ" dirty="0"/>
              <a:t>, </a:t>
            </a:r>
            <a:r>
              <a:rPr lang="cs-CZ" b="1" dirty="0"/>
              <a:t>knihovny, společenské místnosti</a:t>
            </a:r>
            <a:r>
              <a:rPr lang="cs-CZ" dirty="0"/>
              <a:t>), které by po vyučování sloužilo jako centrum vzdělanosti a komunitních aktivit; </a:t>
            </a:r>
          </a:p>
          <a:p>
            <a:r>
              <a:rPr lang="cs-CZ" dirty="0"/>
              <a:t>rekonstrukce učeben </a:t>
            </a:r>
            <a:r>
              <a:rPr lang="cs-CZ" b="1" dirty="0"/>
              <a:t>neúplných škol</a:t>
            </a:r>
            <a:r>
              <a:rPr lang="cs-CZ" dirty="0"/>
              <a:t>; </a:t>
            </a:r>
          </a:p>
          <a:p>
            <a:r>
              <a:rPr lang="cs-CZ" dirty="0"/>
              <a:t>doprovodná infrastruktura zázemí školy jako doplňková aktivita. </a:t>
            </a:r>
          </a:p>
          <a:p>
            <a:r>
              <a:rPr lang="cs-CZ" dirty="0"/>
              <a:t>Oprávnění žadatelé: </a:t>
            </a:r>
          </a:p>
          <a:p>
            <a:pPr lvl="1"/>
            <a:r>
              <a:rPr lang="cs-CZ" dirty="0"/>
              <a:t>školské právnické osoby, obce, dobrovolné svazky obcí, kraje, organizace zřizované nebo zakládané obcemi/kraji, NNO, které minimálně 2 roky bezprostředně před podáním žádosti nepřetržitě působí v oblasti vzdělávání nebo asistenčních služeb, církve, církevní organizace, OSS, PO OSS, ostatní právnické osoby, vykonávající činnost škol a školských zařízení, zapsané v Rejstříku škol a školských zařízení (např. akciové společnosti, komanditní společnosti, společnosti s ručením omezeným, veřejné obchodní společnosti)</a:t>
            </a:r>
          </a:p>
          <a:p>
            <a:endParaRPr lang="cs-CZ" dirty="0"/>
          </a:p>
          <a:p>
            <a:endParaRPr lang="cs-CZ" dirty="0"/>
          </a:p>
        </p:txBody>
      </p:sp>
      <p:grpSp>
        <p:nvGrpSpPr>
          <p:cNvPr id="4" name="Skupina 3">
            <a:extLst>
              <a:ext uri="{FF2B5EF4-FFF2-40B4-BE49-F238E27FC236}">
                <a16:creationId xmlns:a16="http://schemas.microsoft.com/office/drawing/2014/main" id="{A1024099-19AD-4EFB-83FB-58B4B904C65C}"/>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0CC65B8D-F928-4804-A431-51425966B7FD}"/>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DB556F69-ACE4-4EE0-834C-BACD5BF3BF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881693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AA07CE-7019-4994-88CC-078A1044DE5F}"/>
              </a:ext>
            </a:extLst>
          </p:cNvPr>
          <p:cNvSpPr>
            <a:spLocks noGrp="1"/>
          </p:cNvSpPr>
          <p:nvPr>
            <p:ph type="title"/>
          </p:nvPr>
        </p:nvSpPr>
        <p:spPr/>
        <p:txBody>
          <a:bodyPr/>
          <a:lstStyle/>
          <a:p>
            <a:r>
              <a:rPr lang="cs-CZ" dirty="0">
                <a:solidFill>
                  <a:srgbClr val="008685"/>
                </a:solidFill>
              </a:rPr>
              <a:t>ZŠ - podmínky</a:t>
            </a:r>
          </a:p>
        </p:txBody>
      </p:sp>
      <p:sp>
        <p:nvSpPr>
          <p:cNvPr id="3" name="Zástupný symbol pro obsah 2">
            <a:extLst>
              <a:ext uri="{FF2B5EF4-FFF2-40B4-BE49-F238E27FC236}">
                <a16:creationId xmlns:a16="http://schemas.microsoft.com/office/drawing/2014/main" id="{0509A0B6-90E5-4541-8D00-3102416D1056}"/>
              </a:ext>
            </a:extLst>
          </p:cNvPr>
          <p:cNvSpPr>
            <a:spLocks noGrp="1"/>
          </p:cNvSpPr>
          <p:nvPr>
            <p:ph idx="1"/>
          </p:nvPr>
        </p:nvSpPr>
        <p:spPr>
          <a:xfrm>
            <a:off x="838200" y="1290320"/>
            <a:ext cx="10515600" cy="4947920"/>
          </a:xfrm>
        </p:spPr>
        <p:txBody>
          <a:bodyPr>
            <a:normAutofit fontScale="92500"/>
          </a:bodyPr>
          <a:lstStyle/>
          <a:p>
            <a:r>
              <a:rPr lang="cs-CZ" dirty="0"/>
              <a:t>projekt musí být v souladu se </a:t>
            </a:r>
            <a:r>
              <a:rPr lang="cs-CZ" b="1" dirty="0"/>
              <a:t>Strategickým rámcem MAP</a:t>
            </a:r>
          </a:p>
          <a:p>
            <a:pPr lvl="1"/>
            <a:r>
              <a:rPr lang="cs-CZ" b="1" dirty="0"/>
              <a:t>celkové způsobilé výdaje projektu </a:t>
            </a:r>
            <a:r>
              <a:rPr lang="cs-CZ" dirty="0"/>
              <a:t>v předložené žádosti o podporu nepřesahují celkové výdaje projektu uvedené v SR MAP, </a:t>
            </a:r>
          </a:p>
          <a:p>
            <a:pPr lvl="1"/>
            <a:r>
              <a:rPr lang="cs-CZ" dirty="0"/>
              <a:t>předložený projekt do IROP odpovídá projektu uvedenému v SR MAP (identifikace školy/organizace, zaškrtnutí relevantního typu projektu v SR MAP), </a:t>
            </a:r>
          </a:p>
          <a:p>
            <a:pPr marL="263525" lvl="1">
              <a:tabLst>
                <a:tab pos="92075" algn="l"/>
              </a:tabLst>
            </a:pPr>
            <a:r>
              <a:rPr lang="cs-CZ" sz="2800" dirty="0"/>
              <a:t>výstupy projektu musí být </a:t>
            </a:r>
            <a:r>
              <a:rPr lang="cs-CZ" sz="2800" b="1" dirty="0"/>
              <a:t>bezbariérové</a:t>
            </a:r>
          </a:p>
          <a:p>
            <a:pPr marL="1177925" lvl="3">
              <a:tabLst>
                <a:tab pos="92075" algn="l"/>
              </a:tabLst>
            </a:pPr>
            <a:r>
              <a:rPr lang="cs-CZ" sz="2400" dirty="0"/>
              <a:t>Základním požadavkem je bezbariérová toaleta a umožnění volného pohybu osob na vozíku od vstupu do budovy po vstup do prostor podpořených z IROP</a:t>
            </a:r>
          </a:p>
          <a:p>
            <a:pPr marL="447675" lvl="3" indent="-447675"/>
            <a:r>
              <a:rPr lang="cs-CZ" sz="2800" dirty="0"/>
              <a:t>Pokud projekt v rámci CZV řeší i konektivitu a připojení k internetu, musí splňovat minimální požadavky pro konektivitu školy a připojení (Standard konektivity MŠMT)</a:t>
            </a:r>
          </a:p>
          <a:p>
            <a:pPr marL="447675" lvl="3" indent="-447675"/>
            <a:r>
              <a:rPr lang="cs-CZ" dirty="0"/>
              <a:t>Projekt nesmí podporovat opatření, která vedou k diskriminaci a segregaci </a:t>
            </a:r>
            <a:r>
              <a:rPr lang="cs-CZ" dirty="0" err="1"/>
              <a:t>marginalizovaných</a:t>
            </a:r>
            <a:r>
              <a:rPr lang="cs-CZ" dirty="0"/>
              <a:t> skupin, jako jsou romské děti a žáci a další děti a žáci s potřebou podpůrných opatření (děti a žáci se zdravotním postižením, zdravotním znevýhodněním nebo se sociálním znevýhodněním).</a:t>
            </a:r>
          </a:p>
        </p:txBody>
      </p:sp>
      <p:grpSp>
        <p:nvGrpSpPr>
          <p:cNvPr id="4" name="Skupina 3">
            <a:extLst>
              <a:ext uri="{FF2B5EF4-FFF2-40B4-BE49-F238E27FC236}">
                <a16:creationId xmlns:a16="http://schemas.microsoft.com/office/drawing/2014/main" id="{8D3A722D-E6FA-42BA-9253-5F083A032133}"/>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D5272F4B-1207-4EEA-9F80-B07BAFD9EDDD}"/>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9166ECE8-9841-4ED6-9589-B328E38E05B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06418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D1D9B9-787F-4B04-AD0A-96F8241997AF}"/>
              </a:ext>
            </a:extLst>
          </p:cNvPr>
          <p:cNvSpPr>
            <a:spLocks noGrp="1"/>
          </p:cNvSpPr>
          <p:nvPr>
            <p:ph type="title"/>
          </p:nvPr>
        </p:nvSpPr>
        <p:spPr/>
        <p:txBody>
          <a:bodyPr/>
          <a:lstStyle/>
          <a:p>
            <a:r>
              <a:rPr lang="cs-CZ" b="1" dirty="0">
                <a:solidFill>
                  <a:srgbClr val="008685"/>
                </a:solidFill>
              </a:rPr>
              <a:t>Infrastruktura pro sociální služby </a:t>
            </a:r>
            <a:endParaRPr lang="cs-CZ" dirty="0">
              <a:solidFill>
                <a:srgbClr val="008685"/>
              </a:solidFill>
            </a:endParaRPr>
          </a:p>
        </p:txBody>
      </p:sp>
      <p:sp>
        <p:nvSpPr>
          <p:cNvPr id="3" name="Zástupný symbol pro obsah 2">
            <a:extLst>
              <a:ext uri="{FF2B5EF4-FFF2-40B4-BE49-F238E27FC236}">
                <a16:creationId xmlns:a16="http://schemas.microsoft.com/office/drawing/2014/main" id="{00439C2D-FCF5-43BC-9F59-CD631A4AAE28}"/>
              </a:ext>
            </a:extLst>
          </p:cNvPr>
          <p:cNvSpPr>
            <a:spLocks noGrp="1"/>
          </p:cNvSpPr>
          <p:nvPr>
            <p:ph idx="1"/>
          </p:nvPr>
        </p:nvSpPr>
        <p:spPr/>
        <p:txBody>
          <a:bodyPr>
            <a:normAutofit/>
          </a:bodyPr>
          <a:lstStyle/>
          <a:p>
            <a:r>
              <a:rPr lang="cs-CZ" sz="3200" dirty="0"/>
              <a:t>infrastruktura sociálních služeb poskytovaných podle </a:t>
            </a:r>
            <a:r>
              <a:rPr lang="cs-CZ" sz="3200" b="1" dirty="0"/>
              <a:t>zákona o sociálních službách</a:t>
            </a:r>
            <a:r>
              <a:rPr lang="cs-CZ" dirty="0"/>
              <a:t>. </a:t>
            </a:r>
          </a:p>
          <a:p>
            <a:r>
              <a:rPr lang="cs-CZ" dirty="0"/>
              <a:t>Oprávnění žadatelé: </a:t>
            </a:r>
          </a:p>
          <a:p>
            <a:pPr lvl="1"/>
            <a:r>
              <a:rPr lang="cs-CZ" dirty="0"/>
              <a:t>NNO, OSS, PO OSS, kraje, obce, dobrovolné svazky obcí, organizace zřizované nebo zakládané kraji/obcemi/dobrovolnými svazky obcí, církve, církevní organizace</a:t>
            </a:r>
          </a:p>
          <a:p>
            <a:pPr marL="263525" lvl="1" indent="-263525"/>
            <a:r>
              <a:rPr lang="cs-CZ" dirty="0"/>
              <a:t>Příklad: </a:t>
            </a:r>
            <a:r>
              <a:rPr lang="cs-CZ" dirty="0">
                <a:solidFill>
                  <a:schemeClr val="tx2">
                    <a:lumMod val="50000"/>
                  </a:schemeClr>
                </a:solidFill>
              </a:rPr>
              <a:t>Nákup automobilů pro terénní sociální služby</a:t>
            </a:r>
          </a:p>
          <a:p>
            <a:pPr marL="0" lvl="1" indent="0">
              <a:buNone/>
            </a:pPr>
            <a:endParaRPr lang="cs-CZ" dirty="0"/>
          </a:p>
          <a:p>
            <a:endParaRPr lang="cs-CZ" dirty="0"/>
          </a:p>
        </p:txBody>
      </p:sp>
      <p:grpSp>
        <p:nvGrpSpPr>
          <p:cNvPr id="4" name="Skupina 3">
            <a:extLst>
              <a:ext uri="{FF2B5EF4-FFF2-40B4-BE49-F238E27FC236}">
                <a16:creationId xmlns:a16="http://schemas.microsoft.com/office/drawing/2014/main" id="{D0C3FA6C-2880-4DFB-864C-6035C3B317E8}"/>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FE0143EE-BAE3-4D0B-8BB0-88A988A2C2D9}"/>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8586BBDA-FBE2-4020-AC34-E156A636F8E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57427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FF321D-2CCF-4569-AEEE-4D6FB9B842E4}"/>
              </a:ext>
            </a:extLst>
          </p:cNvPr>
          <p:cNvSpPr>
            <a:spLocks noGrp="1"/>
          </p:cNvSpPr>
          <p:nvPr>
            <p:ph type="title"/>
          </p:nvPr>
        </p:nvSpPr>
        <p:spPr/>
        <p:txBody>
          <a:bodyPr/>
          <a:lstStyle/>
          <a:p>
            <a:r>
              <a:rPr lang="cs-CZ" dirty="0">
                <a:solidFill>
                  <a:srgbClr val="008685"/>
                </a:solidFill>
              </a:rPr>
              <a:t>Infrastruktura pro sociální služby - podmínky</a:t>
            </a:r>
            <a:endParaRPr lang="cs-CZ" dirty="0"/>
          </a:p>
        </p:txBody>
      </p:sp>
      <p:sp>
        <p:nvSpPr>
          <p:cNvPr id="3" name="Zástupný symbol pro obsah 2">
            <a:extLst>
              <a:ext uri="{FF2B5EF4-FFF2-40B4-BE49-F238E27FC236}">
                <a16:creationId xmlns:a16="http://schemas.microsoft.com/office/drawing/2014/main" id="{FA3B8F18-4101-477D-95D3-EB1EE25564C1}"/>
              </a:ext>
            </a:extLst>
          </p:cNvPr>
          <p:cNvSpPr>
            <a:spLocks noGrp="1"/>
          </p:cNvSpPr>
          <p:nvPr>
            <p:ph idx="1"/>
          </p:nvPr>
        </p:nvSpPr>
        <p:spPr/>
        <p:txBody>
          <a:bodyPr/>
          <a:lstStyle/>
          <a:p>
            <a:r>
              <a:rPr lang="cs-CZ" dirty="0"/>
              <a:t>Poskytované služby musí být uvedeny v zákoně č. 108/2006 Sb., o sociálních službách.</a:t>
            </a:r>
          </a:p>
          <a:p>
            <a:r>
              <a:rPr lang="cs-CZ" dirty="0"/>
              <a:t>K projektu musí být doloženo souhlasné stanovisko subjektu, který vydal Strategický plán sociálního začleňování nebo Plán sociálního začleňování nebo komunitní plán nebo krajský střednědobý plán rozvoje sociálních služeb nebo Národní strategii rozvoje sociálních služeb 2016-2025.</a:t>
            </a:r>
          </a:p>
          <a:p>
            <a:endParaRPr lang="cs-CZ" dirty="0"/>
          </a:p>
        </p:txBody>
      </p:sp>
      <p:grpSp>
        <p:nvGrpSpPr>
          <p:cNvPr id="4" name="Skupina 3">
            <a:extLst>
              <a:ext uri="{FF2B5EF4-FFF2-40B4-BE49-F238E27FC236}">
                <a16:creationId xmlns:a16="http://schemas.microsoft.com/office/drawing/2014/main" id="{8ADFE533-EB8C-4070-BC8C-6A0A3849465A}"/>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D422A215-068E-457F-B571-8EE48D887BCB}"/>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5852BF94-16FA-4A4E-9E2D-7792B13FC36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36590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A921F0-22E6-46B3-8107-88DAA242CF72}"/>
              </a:ext>
            </a:extLst>
          </p:cNvPr>
          <p:cNvSpPr>
            <a:spLocks noGrp="1"/>
          </p:cNvSpPr>
          <p:nvPr>
            <p:ph type="title"/>
          </p:nvPr>
        </p:nvSpPr>
        <p:spPr/>
        <p:txBody>
          <a:bodyPr/>
          <a:lstStyle/>
          <a:p>
            <a:r>
              <a:rPr lang="cs-CZ" b="1" dirty="0">
                <a:solidFill>
                  <a:srgbClr val="008685"/>
                </a:solidFill>
              </a:rPr>
              <a:t>Revitalizace kulturních památek </a:t>
            </a:r>
            <a:endParaRPr lang="cs-CZ" dirty="0">
              <a:solidFill>
                <a:srgbClr val="008685"/>
              </a:solidFill>
            </a:endParaRPr>
          </a:p>
        </p:txBody>
      </p:sp>
      <p:sp>
        <p:nvSpPr>
          <p:cNvPr id="3" name="Zástupný symbol pro obsah 2">
            <a:extLst>
              <a:ext uri="{FF2B5EF4-FFF2-40B4-BE49-F238E27FC236}">
                <a16:creationId xmlns:a16="http://schemas.microsoft.com/office/drawing/2014/main" id="{D32F6C92-A662-4D6B-A6D3-E8B3E47B2368}"/>
              </a:ext>
            </a:extLst>
          </p:cNvPr>
          <p:cNvSpPr>
            <a:spLocks noGrp="1"/>
          </p:cNvSpPr>
          <p:nvPr>
            <p:ph idx="1"/>
          </p:nvPr>
        </p:nvSpPr>
        <p:spPr>
          <a:xfrm>
            <a:off x="838200" y="1494503"/>
            <a:ext cx="10515600" cy="4682460"/>
          </a:xfrm>
        </p:spPr>
        <p:txBody>
          <a:bodyPr>
            <a:normAutofit/>
          </a:bodyPr>
          <a:lstStyle/>
          <a:p>
            <a:r>
              <a:rPr lang="cs-CZ" b="1" dirty="0"/>
              <a:t>revitalizace</a:t>
            </a:r>
            <a:r>
              <a:rPr lang="cs-CZ" dirty="0"/>
              <a:t> </a:t>
            </a:r>
            <a:r>
              <a:rPr lang="cs-CZ" b="1" dirty="0"/>
              <a:t>kulturních památek</a:t>
            </a:r>
            <a:r>
              <a:rPr lang="cs-CZ" dirty="0"/>
              <a:t>, expozice, depozitáře,</a:t>
            </a:r>
          </a:p>
          <a:p>
            <a:r>
              <a:rPr lang="cs-CZ" dirty="0"/>
              <a:t> </a:t>
            </a:r>
            <a:r>
              <a:rPr lang="cs-CZ" b="1" dirty="0"/>
              <a:t>technické záze</a:t>
            </a:r>
            <a:r>
              <a:rPr lang="cs-CZ" dirty="0"/>
              <a:t>mí, </a:t>
            </a:r>
          </a:p>
          <a:p>
            <a:r>
              <a:rPr lang="cs-CZ" b="1" dirty="0"/>
              <a:t>návštěvnická centra</a:t>
            </a:r>
            <a:r>
              <a:rPr lang="cs-CZ" dirty="0"/>
              <a:t>, edukační centra, </a:t>
            </a:r>
          </a:p>
          <a:p>
            <a:r>
              <a:rPr lang="cs-CZ" b="1" dirty="0"/>
              <a:t>restaurování</a:t>
            </a:r>
            <a:r>
              <a:rPr lang="cs-CZ" dirty="0"/>
              <a:t>, vybavení pro konzervaci a restaurování, </a:t>
            </a:r>
          </a:p>
          <a:p>
            <a:r>
              <a:rPr lang="cs-CZ" b="1" dirty="0"/>
              <a:t>evidence</a:t>
            </a:r>
            <a:r>
              <a:rPr lang="cs-CZ" dirty="0"/>
              <a:t> a dokumentace sbírkových fondů, </a:t>
            </a:r>
          </a:p>
          <a:p>
            <a:r>
              <a:rPr lang="cs-CZ" b="1" dirty="0"/>
              <a:t>parky u památek</a:t>
            </a:r>
            <a:r>
              <a:rPr lang="cs-CZ" dirty="0"/>
              <a:t>, </a:t>
            </a:r>
          </a:p>
          <a:p>
            <a:r>
              <a:rPr lang="cs-CZ" b="1" dirty="0"/>
              <a:t>parkoviště u památek</a:t>
            </a:r>
            <a:r>
              <a:rPr lang="cs-CZ" dirty="0"/>
              <a:t>. </a:t>
            </a:r>
          </a:p>
          <a:p>
            <a:r>
              <a:rPr lang="cs-CZ" dirty="0"/>
              <a:t>Oprávnění žadatelé: </a:t>
            </a:r>
          </a:p>
          <a:p>
            <a:pPr lvl="1"/>
            <a:r>
              <a:rPr lang="cs-CZ" dirty="0"/>
              <a:t>vlastníci památek, subjekty s právem hospodaření</a:t>
            </a:r>
          </a:p>
          <a:p>
            <a:endParaRPr lang="cs-CZ" dirty="0"/>
          </a:p>
          <a:p>
            <a:endParaRPr lang="cs-CZ" dirty="0"/>
          </a:p>
        </p:txBody>
      </p:sp>
      <p:grpSp>
        <p:nvGrpSpPr>
          <p:cNvPr id="4" name="Skupina 3">
            <a:extLst>
              <a:ext uri="{FF2B5EF4-FFF2-40B4-BE49-F238E27FC236}">
                <a16:creationId xmlns:a16="http://schemas.microsoft.com/office/drawing/2014/main" id="{CD20AAFF-2B03-4C25-BB46-96D0C4624DDD}"/>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5B88530A-6250-4CD5-8ADD-2108C61053A9}"/>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19DC4AB9-A979-45CD-81D3-E5F92D08314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9022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BBA4DD-3309-4C43-80CA-C6B0F6B418BC}"/>
              </a:ext>
            </a:extLst>
          </p:cNvPr>
          <p:cNvSpPr>
            <a:spLocks noGrp="1"/>
          </p:cNvSpPr>
          <p:nvPr>
            <p:ph type="title"/>
          </p:nvPr>
        </p:nvSpPr>
        <p:spPr/>
        <p:txBody>
          <a:bodyPr/>
          <a:lstStyle/>
          <a:p>
            <a:r>
              <a:rPr lang="cs-CZ" dirty="0">
                <a:solidFill>
                  <a:srgbClr val="008685"/>
                </a:solidFill>
              </a:rPr>
              <a:t>Revitalizace kulturních památek - podmínky</a:t>
            </a:r>
            <a:endParaRPr lang="cs-CZ" dirty="0"/>
          </a:p>
        </p:txBody>
      </p:sp>
      <p:sp>
        <p:nvSpPr>
          <p:cNvPr id="3" name="Zástupný symbol pro obsah 2">
            <a:extLst>
              <a:ext uri="{FF2B5EF4-FFF2-40B4-BE49-F238E27FC236}">
                <a16:creationId xmlns:a16="http://schemas.microsoft.com/office/drawing/2014/main" id="{A5E624E2-4851-47B6-9C97-DC9B923903CD}"/>
              </a:ext>
            </a:extLst>
          </p:cNvPr>
          <p:cNvSpPr>
            <a:spLocks noGrp="1"/>
          </p:cNvSpPr>
          <p:nvPr>
            <p:ph idx="1"/>
          </p:nvPr>
        </p:nvSpPr>
        <p:spPr/>
        <p:txBody>
          <a:bodyPr/>
          <a:lstStyle/>
          <a:p>
            <a:r>
              <a:rPr lang="cs-CZ" dirty="0"/>
              <a:t>podpořena může být památka, která je zapsaná </a:t>
            </a:r>
            <a:r>
              <a:rPr lang="cs-CZ" b="1" dirty="0"/>
              <a:t>pouze jako kulturní </a:t>
            </a:r>
            <a:r>
              <a:rPr lang="cs-CZ" dirty="0"/>
              <a:t>památka (v Ústředním seznamu kulturních památek ČR)</a:t>
            </a:r>
          </a:p>
          <a:p>
            <a:r>
              <a:rPr lang="cs-CZ" dirty="0"/>
              <a:t>památka musí být </a:t>
            </a:r>
            <a:r>
              <a:rPr lang="cs-CZ" b="1" dirty="0"/>
              <a:t>zpřístupněna veřejnosti</a:t>
            </a:r>
          </a:p>
          <a:p>
            <a:r>
              <a:rPr lang="cs-CZ" dirty="0"/>
              <a:t>výstupy projektu musí být bezbariérově přístupné, pokud to památka technicky dovoluje a pokud to není proti památkové ochraně</a:t>
            </a:r>
          </a:p>
        </p:txBody>
      </p:sp>
      <p:grpSp>
        <p:nvGrpSpPr>
          <p:cNvPr id="4" name="Skupina 3">
            <a:extLst>
              <a:ext uri="{FF2B5EF4-FFF2-40B4-BE49-F238E27FC236}">
                <a16:creationId xmlns:a16="http://schemas.microsoft.com/office/drawing/2014/main" id="{59DE23CF-66B4-4540-8A4D-1A138E9A9879}"/>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3F02884B-CB70-4D29-A288-284D1CD88FB3}"/>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2CA2672-9FC6-46A0-A422-1804B14DEAD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8986963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5E5D15-A5CF-46F1-8423-8C5D2B13C8CF}"/>
              </a:ext>
            </a:extLst>
          </p:cNvPr>
          <p:cNvSpPr>
            <a:spLocks noGrp="1"/>
          </p:cNvSpPr>
          <p:nvPr>
            <p:ph type="title"/>
          </p:nvPr>
        </p:nvSpPr>
        <p:spPr/>
        <p:txBody>
          <a:bodyPr/>
          <a:lstStyle/>
          <a:p>
            <a:r>
              <a:rPr lang="es-ES" b="1" dirty="0">
                <a:solidFill>
                  <a:srgbClr val="008685"/>
                </a:solidFill>
              </a:rPr>
              <a:t>Revitalizace a vybavení městských a obecních muzeí </a:t>
            </a:r>
            <a:endParaRPr lang="cs-CZ" dirty="0">
              <a:solidFill>
                <a:srgbClr val="008685"/>
              </a:solidFill>
            </a:endParaRPr>
          </a:p>
        </p:txBody>
      </p:sp>
      <p:sp>
        <p:nvSpPr>
          <p:cNvPr id="3" name="Zástupný symbol pro obsah 2">
            <a:extLst>
              <a:ext uri="{FF2B5EF4-FFF2-40B4-BE49-F238E27FC236}">
                <a16:creationId xmlns:a16="http://schemas.microsoft.com/office/drawing/2014/main" id="{A75EB38E-F051-4A02-890A-3ECA1CE8C15C}"/>
              </a:ext>
            </a:extLst>
          </p:cNvPr>
          <p:cNvSpPr>
            <a:spLocks noGrp="1"/>
          </p:cNvSpPr>
          <p:nvPr>
            <p:ph idx="1"/>
          </p:nvPr>
        </p:nvSpPr>
        <p:spPr/>
        <p:txBody>
          <a:bodyPr>
            <a:normAutofit/>
          </a:bodyPr>
          <a:lstStyle/>
          <a:p>
            <a:r>
              <a:rPr lang="cs-CZ" b="1" dirty="0"/>
              <a:t>revitalizace</a:t>
            </a:r>
            <a:r>
              <a:rPr lang="cs-CZ" dirty="0"/>
              <a:t> </a:t>
            </a:r>
            <a:r>
              <a:rPr lang="cs-CZ" b="1" dirty="0"/>
              <a:t>muzeí</a:t>
            </a:r>
            <a:r>
              <a:rPr lang="cs-CZ" dirty="0"/>
              <a:t>, expozice, depozitáře,</a:t>
            </a:r>
          </a:p>
          <a:p>
            <a:r>
              <a:rPr lang="cs-CZ" dirty="0"/>
              <a:t> </a:t>
            </a:r>
            <a:r>
              <a:rPr lang="cs-CZ" b="1" dirty="0"/>
              <a:t>technické zázemí</a:t>
            </a:r>
            <a:r>
              <a:rPr lang="cs-CZ" dirty="0"/>
              <a:t>, </a:t>
            </a:r>
          </a:p>
          <a:p>
            <a:r>
              <a:rPr lang="cs-CZ" b="1" dirty="0"/>
              <a:t>návštěvnická centra</a:t>
            </a:r>
            <a:r>
              <a:rPr lang="cs-CZ" dirty="0"/>
              <a:t>, edukační centra, </a:t>
            </a:r>
          </a:p>
          <a:p>
            <a:r>
              <a:rPr lang="cs-CZ" b="1" dirty="0"/>
              <a:t>restaurování</a:t>
            </a:r>
            <a:r>
              <a:rPr lang="cs-CZ" dirty="0"/>
              <a:t>, vybavení pro konzervaci a restaurování,</a:t>
            </a:r>
          </a:p>
          <a:p>
            <a:r>
              <a:rPr lang="cs-CZ" b="1" dirty="0"/>
              <a:t>evidence</a:t>
            </a:r>
            <a:r>
              <a:rPr lang="cs-CZ" dirty="0"/>
              <a:t> a dokumentace sbírkových fondů. </a:t>
            </a:r>
          </a:p>
          <a:p>
            <a:r>
              <a:rPr lang="cs-CZ" dirty="0"/>
              <a:t>Oprávnění žadatelé: </a:t>
            </a:r>
          </a:p>
          <a:p>
            <a:pPr lvl="1"/>
            <a:r>
              <a:rPr lang="cs-CZ" dirty="0"/>
              <a:t>obce, kraje, OSS, organizace zřizované nebo zakládané kraji/obcemi</a:t>
            </a:r>
          </a:p>
          <a:p>
            <a:endParaRPr lang="cs-CZ" dirty="0"/>
          </a:p>
        </p:txBody>
      </p:sp>
      <p:grpSp>
        <p:nvGrpSpPr>
          <p:cNvPr id="4" name="Skupina 3">
            <a:extLst>
              <a:ext uri="{FF2B5EF4-FFF2-40B4-BE49-F238E27FC236}">
                <a16:creationId xmlns:a16="http://schemas.microsoft.com/office/drawing/2014/main" id="{23D590F2-C5E6-46D3-9C8D-498753A5D32D}"/>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04B71E87-4BCA-4D6F-A4DA-DA56CF3DA720}"/>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19776FE9-C87D-4163-BB6B-A2BE1FAE50F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17336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F26573-C397-4395-A9DE-BED0B3EA33E8}"/>
              </a:ext>
            </a:extLst>
          </p:cNvPr>
          <p:cNvSpPr>
            <a:spLocks noGrp="1"/>
          </p:cNvSpPr>
          <p:nvPr>
            <p:ph type="title"/>
          </p:nvPr>
        </p:nvSpPr>
        <p:spPr/>
        <p:txBody>
          <a:bodyPr/>
          <a:lstStyle/>
          <a:p>
            <a:r>
              <a:rPr lang="cs-CZ" dirty="0">
                <a:solidFill>
                  <a:srgbClr val="008685"/>
                </a:solidFill>
              </a:rPr>
              <a:t>Muzea - podmínky</a:t>
            </a:r>
          </a:p>
        </p:txBody>
      </p:sp>
      <p:sp>
        <p:nvSpPr>
          <p:cNvPr id="3" name="Zástupný symbol pro obsah 2">
            <a:extLst>
              <a:ext uri="{FF2B5EF4-FFF2-40B4-BE49-F238E27FC236}">
                <a16:creationId xmlns:a16="http://schemas.microsoft.com/office/drawing/2014/main" id="{D6878753-6B42-4899-9C5C-8C3CA3722854}"/>
              </a:ext>
            </a:extLst>
          </p:cNvPr>
          <p:cNvSpPr>
            <a:spLocks noGrp="1"/>
          </p:cNvSpPr>
          <p:nvPr>
            <p:ph idx="1"/>
          </p:nvPr>
        </p:nvSpPr>
        <p:spPr>
          <a:xfrm>
            <a:off x="838200" y="1432560"/>
            <a:ext cx="10515600" cy="4744403"/>
          </a:xfrm>
        </p:spPr>
        <p:txBody>
          <a:bodyPr/>
          <a:lstStyle/>
          <a:p>
            <a:r>
              <a:rPr lang="cs-CZ" b="1" dirty="0"/>
              <a:t> </a:t>
            </a:r>
            <a:r>
              <a:rPr lang="cs-CZ" dirty="0"/>
              <a:t>zřizovatelem muzea musí být </a:t>
            </a:r>
            <a:r>
              <a:rPr lang="cs-CZ" b="1" dirty="0"/>
              <a:t>obec </a:t>
            </a:r>
          </a:p>
          <a:p>
            <a:r>
              <a:rPr lang="cs-CZ" dirty="0"/>
              <a:t>muzeum musí spravovat </a:t>
            </a:r>
            <a:r>
              <a:rPr lang="cs-CZ" b="1" dirty="0"/>
              <a:t>sbírku podle zákona č. 122/2000 Sb</a:t>
            </a:r>
            <a:r>
              <a:rPr lang="cs-CZ" dirty="0"/>
              <a:t>., o ochraně sbírek muzejní povahy a o změně některých dalších zákonů, ve znění pozdějších předpisů</a:t>
            </a:r>
          </a:p>
          <a:p>
            <a:r>
              <a:rPr lang="cs-CZ" dirty="0"/>
              <a:t>podpořená sbírka nebo její část musí být </a:t>
            </a:r>
            <a:r>
              <a:rPr lang="cs-CZ" b="1" dirty="0"/>
              <a:t>zpřístupněna</a:t>
            </a:r>
          </a:p>
          <a:p>
            <a:r>
              <a:rPr lang="cs-CZ" dirty="0"/>
              <a:t>projekt musí vycházet z </a:t>
            </a:r>
            <a:r>
              <a:rPr lang="cs-CZ" b="1" dirty="0"/>
              <a:t>rozvojového dokumentu muzea</a:t>
            </a:r>
          </a:p>
          <a:p>
            <a:r>
              <a:rPr lang="cs-CZ" dirty="0"/>
              <a:t>výstupy projektu musí být </a:t>
            </a:r>
            <a:r>
              <a:rPr lang="cs-CZ" b="1" dirty="0"/>
              <a:t>bezbariérově přístupné</a:t>
            </a:r>
            <a:r>
              <a:rPr lang="cs-CZ" dirty="0"/>
              <a:t>, pokud to památka technicky dovoluje a pokud to není proti památkové ochraně</a:t>
            </a:r>
          </a:p>
          <a:p>
            <a:endParaRPr lang="cs-CZ" dirty="0"/>
          </a:p>
        </p:txBody>
      </p:sp>
      <p:grpSp>
        <p:nvGrpSpPr>
          <p:cNvPr id="4" name="Skupina 3">
            <a:extLst>
              <a:ext uri="{FF2B5EF4-FFF2-40B4-BE49-F238E27FC236}">
                <a16:creationId xmlns:a16="http://schemas.microsoft.com/office/drawing/2014/main" id="{5CE8F7F9-848B-4987-B600-3D3EC152317F}"/>
              </a:ext>
            </a:extLst>
          </p:cNvPr>
          <p:cNvGrpSpPr/>
          <p:nvPr/>
        </p:nvGrpSpPr>
        <p:grpSpPr>
          <a:xfrm>
            <a:off x="3066305" y="6014721"/>
            <a:ext cx="6059390" cy="660363"/>
            <a:chOff x="2894488" y="291609"/>
            <a:chExt cx="6059390" cy="660363"/>
          </a:xfrm>
        </p:grpSpPr>
        <p:pic>
          <p:nvPicPr>
            <p:cNvPr id="5" name="Obrázek 4">
              <a:extLst>
                <a:ext uri="{FF2B5EF4-FFF2-40B4-BE49-F238E27FC236}">
                  <a16:creationId xmlns:a16="http://schemas.microsoft.com/office/drawing/2014/main" id="{70A91392-BD1A-43D7-8365-16CC57D9A495}"/>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AEAEBE47-0D56-4BD5-909F-9DF2F2B0A5B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06931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83DE4D-E0C4-415C-8BA1-3973AC004B82}"/>
              </a:ext>
            </a:extLst>
          </p:cNvPr>
          <p:cNvSpPr>
            <a:spLocks noGrp="1"/>
          </p:cNvSpPr>
          <p:nvPr>
            <p:ph type="title"/>
          </p:nvPr>
        </p:nvSpPr>
        <p:spPr/>
        <p:txBody>
          <a:bodyPr/>
          <a:lstStyle/>
          <a:p>
            <a:r>
              <a:rPr lang="cs-CZ" b="1" dirty="0">
                <a:solidFill>
                  <a:srgbClr val="008685"/>
                </a:solidFill>
              </a:rPr>
              <a:t>Rekonstrukce a vybavení obecních profesionálních knihoven </a:t>
            </a:r>
            <a:endParaRPr lang="cs-CZ" dirty="0">
              <a:solidFill>
                <a:srgbClr val="008685"/>
              </a:solidFill>
            </a:endParaRPr>
          </a:p>
        </p:txBody>
      </p:sp>
      <p:sp>
        <p:nvSpPr>
          <p:cNvPr id="3" name="Zástupný symbol pro obsah 2">
            <a:extLst>
              <a:ext uri="{FF2B5EF4-FFF2-40B4-BE49-F238E27FC236}">
                <a16:creationId xmlns:a16="http://schemas.microsoft.com/office/drawing/2014/main" id="{2CF834B7-A983-4EB1-9AE3-6AFA281C15CF}"/>
              </a:ext>
            </a:extLst>
          </p:cNvPr>
          <p:cNvSpPr>
            <a:spLocks noGrp="1"/>
          </p:cNvSpPr>
          <p:nvPr>
            <p:ph idx="1"/>
          </p:nvPr>
        </p:nvSpPr>
        <p:spPr/>
        <p:txBody>
          <a:bodyPr/>
          <a:lstStyle/>
          <a:p>
            <a:r>
              <a:rPr lang="cs-CZ" b="1" dirty="0"/>
              <a:t>rekonstrukce knihoven</a:t>
            </a:r>
            <a:r>
              <a:rPr lang="cs-CZ" dirty="0"/>
              <a:t>,</a:t>
            </a:r>
          </a:p>
          <a:p>
            <a:r>
              <a:rPr lang="cs-CZ" b="1" dirty="0"/>
              <a:t>návštěvnické</a:t>
            </a:r>
            <a:r>
              <a:rPr lang="cs-CZ" dirty="0"/>
              <a:t> a technické zázemí, </a:t>
            </a:r>
          </a:p>
          <a:p>
            <a:r>
              <a:rPr lang="cs-CZ" b="1" dirty="0"/>
              <a:t>zařízení pro digitalizaci </a:t>
            </a:r>
            <a:r>
              <a:rPr lang="cs-CZ" dirty="0"/>
              <a:t>a aplikační software,</a:t>
            </a:r>
          </a:p>
          <a:p>
            <a:r>
              <a:rPr lang="cs-CZ" b="1" dirty="0"/>
              <a:t>technické vybavení </a:t>
            </a:r>
            <a:r>
              <a:rPr lang="cs-CZ" dirty="0"/>
              <a:t>knihoven. </a:t>
            </a:r>
          </a:p>
          <a:p>
            <a:r>
              <a:rPr lang="cs-CZ" dirty="0"/>
              <a:t>Oprávnění žadatelé: </a:t>
            </a:r>
          </a:p>
          <a:p>
            <a:pPr lvl="1"/>
            <a:r>
              <a:rPr lang="cs-CZ" dirty="0"/>
              <a:t>Obce, organizace zřizované nebo zakládané obcemi</a:t>
            </a:r>
          </a:p>
          <a:p>
            <a:endParaRPr lang="cs-CZ" dirty="0"/>
          </a:p>
        </p:txBody>
      </p:sp>
      <p:grpSp>
        <p:nvGrpSpPr>
          <p:cNvPr id="4" name="Skupina 3">
            <a:extLst>
              <a:ext uri="{FF2B5EF4-FFF2-40B4-BE49-F238E27FC236}">
                <a16:creationId xmlns:a16="http://schemas.microsoft.com/office/drawing/2014/main" id="{ED9C6C65-0375-48DE-B992-B640205F2F09}"/>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5B400098-2FCE-48A5-A35B-D3B9DCACF7A6}"/>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5E6B4F8E-C0A3-4AB2-8692-14EE61807BD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225220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883BDD-6701-4F9B-B623-3CCF1598C250}"/>
              </a:ext>
            </a:extLst>
          </p:cNvPr>
          <p:cNvSpPr>
            <a:spLocks noGrp="1"/>
          </p:cNvSpPr>
          <p:nvPr>
            <p:ph type="title"/>
          </p:nvPr>
        </p:nvSpPr>
        <p:spPr/>
        <p:txBody>
          <a:bodyPr/>
          <a:lstStyle/>
          <a:p>
            <a:r>
              <a:rPr lang="cs-CZ" dirty="0">
                <a:solidFill>
                  <a:srgbClr val="008685"/>
                </a:solidFill>
              </a:rPr>
              <a:t>Profesionální knihovny - podmínky</a:t>
            </a:r>
          </a:p>
        </p:txBody>
      </p:sp>
      <p:sp>
        <p:nvSpPr>
          <p:cNvPr id="3" name="Zástupný symbol pro obsah 2">
            <a:extLst>
              <a:ext uri="{FF2B5EF4-FFF2-40B4-BE49-F238E27FC236}">
                <a16:creationId xmlns:a16="http://schemas.microsoft.com/office/drawing/2014/main" id="{1FD4B4F1-4C50-49A5-9E8C-90448AD7FF4C}"/>
              </a:ext>
            </a:extLst>
          </p:cNvPr>
          <p:cNvSpPr>
            <a:spLocks noGrp="1"/>
          </p:cNvSpPr>
          <p:nvPr>
            <p:ph idx="1"/>
          </p:nvPr>
        </p:nvSpPr>
        <p:spPr>
          <a:xfrm>
            <a:off x="838200" y="1595120"/>
            <a:ext cx="10515600" cy="4581843"/>
          </a:xfrm>
        </p:spPr>
        <p:txBody>
          <a:bodyPr/>
          <a:lstStyle/>
          <a:p>
            <a:r>
              <a:rPr lang="cs-CZ" dirty="0"/>
              <a:t>s pracovním úvazkem knihovníka </a:t>
            </a:r>
            <a:r>
              <a:rPr lang="cs-CZ" b="1" dirty="0"/>
              <a:t>vyšším než 15 hodin týdně </a:t>
            </a:r>
            <a:r>
              <a:rPr lang="cs-CZ" dirty="0"/>
              <a:t>(Seznam obecních profesionálních knihoven)</a:t>
            </a:r>
          </a:p>
          <a:p>
            <a:pPr lvl="1"/>
            <a:r>
              <a:rPr lang="cs-CZ" dirty="0"/>
              <a:t>Na území MASMK: Blansko, Bílovice nad Svitavou, Adamov, Černá Hora, Jedovnice, Rájec-Jestřebí, Ráječko, Protivanov</a:t>
            </a:r>
          </a:p>
          <a:p>
            <a:r>
              <a:rPr lang="cs-CZ" dirty="0"/>
              <a:t>výstupy projektu musí být </a:t>
            </a:r>
            <a:r>
              <a:rPr lang="cs-CZ" b="1" dirty="0"/>
              <a:t>bezbariérově přístupné</a:t>
            </a:r>
            <a:r>
              <a:rPr lang="cs-CZ" dirty="0"/>
              <a:t>. </a:t>
            </a:r>
          </a:p>
        </p:txBody>
      </p:sp>
      <p:grpSp>
        <p:nvGrpSpPr>
          <p:cNvPr id="4" name="Skupina 3">
            <a:extLst>
              <a:ext uri="{FF2B5EF4-FFF2-40B4-BE49-F238E27FC236}">
                <a16:creationId xmlns:a16="http://schemas.microsoft.com/office/drawing/2014/main" id="{7DDA54F0-CF42-48BE-B486-5881A2E44E71}"/>
              </a:ext>
            </a:extLst>
          </p:cNvPr>
          <p:cNvGrpSpPr/>
          <p:nvPr/>
        </p:nvGrpSpPr>
        <p:grpSpPr>
          <a:xfrm>
            <a:off x="3066305" y="5994401"/>
            <a:ext cx="6059390" cy="660363"/>
            <a:chOff x="2894488" y="291609"/>
            <a:chExt cx="6059390" cy="660363"/>
          </a:xfrm>
        </p:grpSpPr>
        <p:pic>
          <p:nvPicPr>
            <p:cNvPr id="5" name="Obrázek 4">
              <a:extLst>
                <a:ext uri="{FF2B5EF4-FFF2-40B4-BE49-F238E27FC236}">
                  <a16:creationId xmlns:a16="http://schemas.microsoft.com/office/drawing/2014/main" id="{19EFE1FD-28E4-4B00-97E0-3578FE7F9B3E}"/>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1FBC26D-6E8F-43DE-AD38-B1D0C042FCD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57973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A20929-4A00-405F-B7ED-4A8F56CF24D3}"/>
              </a:ext>
            </a:extLst>
          </p:cNvPr>
          <p:cNvSpPr>
            <a:spLocks noGrp="1"/>
          </p:cNvSpPr>
          <p:nvPr>
            <p:ph type="title"/>
          </p:nvPr>
        </p:nvSpPr>
        <p:spPr/>
        <p:txBody>
          <a:bodyPr/>
          <a:lstStyle/>
          <a:p>
            <a:r>
              <a:rPr lang="cs-CZ" b="1" dirty="0">
                <a:solidFill>
                  <a:srgbClr val="008685"/>
                </a:solidFill>
              </a:rPr>
              <a:t>Území MAS a podpora v </a:t>
            </a:r>
            <a:r>
              <a:rPr lang="cs-CZ" b="1" dirty="0" err="1">
                <a:solidFill>
                  <a:srgbClr val="008685"/>
                </a:solidFill>
              </a:rPr>
              <a:t>IROPu</a:t>
            </a:r>
            <a:endParaRPr lang="cs-CZ" b="1" dirty="0">
              <a:solidFill>
                <a:srgbClr val="008685"/>
              </a:solidFill>
            </a:endParaRPr>
          </a:p>
        </p:txBody>
      </p:sp>
      <p:sp>
        <p:nvSpPr>
          <p:cNvPr id="3" name="Zástupný symbol pro obsah 2">
            <a:extLst>
              <a:ext uri="{FF2B5EF4-FFF2-40B4-BE49-F238E27FC236}">
                <a16:creationId xmlns:a16="http://schemas.microsoft.com/office/drawing/2014/main" id="{01A8F32D-06DE-442F-ACBE-71C3FF18D24C}"/>
              </a:ext>
            </a:extLst>
          </p:cNvPr>
          <p:cNvSpPr>
            <a:spLocks noGrp="1"/>
          </p:cNvSpPr>
          <p:nvPr>
            <p:ph idx="1"/>
          </p:nvPr>
        </p:nvSpPr>
        <p:spPr>
          <a:xfrm>
            <a:off x="838200" y="1278194"/>
            <a:ext cx="10515600" cy="4898770"/>
          </a:xfrm>
        </p:spPr>
        <p:txBody>
          <a:bodyPr>
            <a:normAutofit fontScale="92500" lnSpcReduction="10000"/>
          </a:bodyPr>
          <a:lstStyle/>
          <a:p>
            <a:r>
              <a:rPr lang="cs-CZ" dirty="0"/>
              <a:t>Území MAS Moravský kras </a:t>
            </a:r>
            <a:r>
              <a:rPr lang="cs-CZ" dirty="0" err="1"/>
              <a:t>z.s</a:t>
            </a:r>
            <a:r>
              <a:rPr lang="cs-CZ" dirty="0"/>
              <a:t>. se rozkládá na katastrálním území </a:t>
            </a:r>
            <a:r>
              <a:rPr lang="cs-CZ" b="1" dirty="0"/>
              <a:t>59 obcí</a:t>
            </a:r>
            <a:r>
              <a:rPr lang="cs-CZ" dirty="0"/>
              <a:t>.</a:t>
            </a:r>
          </a:p>
          <a:p>
            <a:pPr lvl="1"/>
            <a:r>
              <a:rPr lang="cs-CZ" dirty="0"/>
              <a:t>Z toho 51 obcí se nachází v Jihomoravském kraji, který se pouze pro potřeby </a:t>
            </a:r>
            <a:r>
              <a:rPr lang="cs-CZ" dirty="0" err="1"/>
              <a:t>IROPu</a:t>
            </a:r>
            <a:r>
              <a:rPr lang="cs-CZ" dirty="0"/>
              <a:t> řadí mezi tzv. </a:t>
            </a:r>
            <a:r>
              <a:rPr lang="cs-CZ" b="1" dirty="0"/>
              <a:t>Přechodové regiony</a:t>
            </a:r>
            <a:r>
              <a:rPr lang="cs-CZ" dirty="0"/>
              <a:t>.  </a:t>
            </a:r>
          </a:p>
          <a:p>
            <a:pPr lvl="1"/>
            <a:r>
              <a:rPr lang="cs-CZ" dirty="0"/>
              <a:t>Zbylých 8 obcí se nachází v Olomouckém kraji (mikroregion </a:t>
            </a:r>
            <a:r>
              <a:rPr lang="cs-CZ" dirty="0" err="1"/>
              <a:t>Protivanovsko</a:t>
            </a:r>
            <a:r>
              <a:rPr lang="cs-CZ" dirty="0"/>
              <a:t> - Bousín, Buková, Drahany, Malé Hradisko, Niva, Otinoves, Protivanov, Rozstání),který se pro potřeb IROP řadí mezi tzv. </a:t>
            </a:r>
            <a:r>
              <a:rPr lang="cs-CZ" b="1" dirty="0"/>
              <a:t>Méně rozvinuté regiony</a:t>
            </a:r>
            <a:r>
              <a:rPr lang="cs-CZ" dirty="0"/>
              <a:t>. </a:t>
            </a:r>
          </a:p>
          <a:p>
            <a:pPr lvl="1"/>
            <a:r>
              <a:rPr lang="cs-CZ" dirty="0"/>
              <a:t>Z pohledu ORP území MAS Moravský kras zasahuje v různě velkých částech daných území ORP celkem do </a:t>
            </a:r>
            <a:r>
              <a:rPr lang="cs-CZ" b="1" dirty="0"/>
              <a:t>4 ORP </a:t>
            </a:r>
            <a:r>
              <a:rPr lang="cs-CZ" dirty="0"/>
              <a:t>– ORP Blansko, ORP Šlapanice, ORP Vyškov, ORP Prostějov  </a:t>
            </a:r>
          </a:p>
          <a:p>
            <a:pPr marL="265113" lvl="1" indent="-265113"/>
            <a:r>
              <a:rPr lang="cs-CZ" sz="2800" b="1" dirty="0"/>
              <a:t>Žádost o podporu v </a:t>
            </a:r>
            <a:r>
              <a:rPr lang="cs-CZ" sz="2800" b="1" dirty="0" err="1"/>
              <a:t>IROPu</a:t>
            </a:r>
            <a:r>
              <a:rPr lang="cs-CZ" sz="2800" b="1" dirty="0"/>
              <a:t> pod naší MAS Moravský kras </a:t>
            </a:r>
            <a:r>
              <a:rPr lang="cs-CZ" sz="2800" b="1" dirty="0" err="1"/>
              <a:t>z.s</a:t>
            </a:r>
            <a:r>
              <a:rPr lang="cs-CZ" sz="2800" b="1" dirty="0"/>
              <a:t>. mohou podat subjekty, které působí ve vymezeném území MAS Moravský kras.</a:t>
            </a:r>
          </a:p>
          <a:p>
            <a:pPr marL="722313" lvl="2" indent="-265113"/>
            <a:r>
              <a:rPr lang="cs-CZ" sz="2400" dirty="0"/>
              <a:t>U </a:t>
            </a:r>
            <a:r>
              <a:rPr lang="cs-CZ" sz="2400" dirty="0" err="1"/>
              <a:t>IROPu</a:t>
            </a:r>
            <a:r>
              <a:rPr lang="cs-CZ" sz="2400" dirty="0"/>
              <a:t> se většinou jedná o obce, kraje, dobrovolné svazky obcí, organizace zřizované nebo zakládané kraji/obcemi/dobrovolnými svazky obcí, popřípadě církve a církevní organizace nebo NNO. Ale POZOR výčet konkrétních možných žadatelů se u každé výzvy liší!</a:t>
            </a:r>
          </a:p>
          <a:p>
            <a:pPr marL="914400" lvl="2" indent="0">
              <a:buNone/>
            </a:pPr>
            <a:endParaRPr lang="cs-CZ" dirty="0"/>
          </a:p>
          <a:p>
            <a:pPr lvl="1"/>
            <a:endParaRPr lang="cs-CZ" dirty="0"/>
          </a:p>
          <a:p>
            <a:pPr lvl="1"/>
            <a:endParaRPr lang="cs-CZ" dirty="0"/>
          </a:p>
        </p:txBody>
      </p:sp>
      <p:grpSp>
        <p:nvGrpSpPr>
          <p:cNvPr id="4" name="Skupina 3">
            <a:extLst>
              <a:ext uri="{FF2B5EF4-FFF2-40B4-BE49-F238E27FC236}">
                <a16:creationId xmlns:a16="http://schemas.microsoft.com/office/drawing/2014/main" id="{4501B648-0928-448C-A476-296114104476}"/>
              </a:ext>
            </a:extLst>
          </p:cNvPr>
          <p:cNvGrpSpPr/>
          <p:nvPr/>
        </p:nvGrpSpPr>
        <p:grpSpPr>
          <a:xfrm>
            <a:off x="4696314" y="5963046"/>
            <a:ext cx="6059390" cy="660363"/>
            <a:chOff x="2894488" y="291609"/>
            <a:chExt cx="6059390" cy="660363"/>
          </a:xfrm>
        </p:grpSpPr>
        <p:pic>
          <p:nvPicPr>
            <p:cNvPr id="5" name="Obrázek 4">
              <a:extLst>
                <a:ext uri="{FF2B5EF4-FFF2-40B4-BE49-F238E27FC236}">
                  <a16:creationId xmlns:a16="http://schemas.microsoft.com/office/drawing/2014/main" id="{23B44E8F-5444-4D8A-BAB7-D5A372F54ECA}"/>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9F629898-9AA2-4257-A910-2A74B6C668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98385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F138B1-6BA8-482A-9B63-FA637CBF16F8}"/>
              </a:ext>
            </a:extLst>
          </p:cNvPr>
          <p:cNvSpPr>
            <a:spLocks noGrp="1"/>
          </p:cNvSpPr>
          <p:nvPr>
            <p:ph type="title"/>
          </p:nvPr>
        </p:nvSpPr>
        <p:spPr/>
        <p:txBody>
          <a:bodyPr/>
          <a:lstStyle/>
          <a:p>
            <a:r>
              <a:rPr lang="cs-CZ" b="1" dirty="0">
                <a:solidFill>
                  <a:srgbClr val="008685"/>
                </a:solidFill>
              </a:rPr>
              <a:t>Veřejná infrastruktura udržitelného cestovního ruchu </a:t>
            </a:r>
            <a:endParaRPr lang="cs-CZ" dirty="0">
              <a:solidFill>
                <a:srgbClr val="008685"/>
              </a:solidFill>
            </a:endParaRPr>
          </a:p>
        </p:txBody>
      </p:sp>
      <p:sp>
        <p:nvSpPr>
          <p:cNvPr id="3" name="Zástupný symbol pro obsah 2">
            <a:extLst>
              <a:ext uri="{FF2B5EF4-FFF2-40B4-BE49-F238E27FC236}">
                <a16:creationId xmlns:a16="http://schemas.microsoft.com/office/drawing/2014/main" id="{AE4D429F-C6AD-4C4F-B1A5-7351EFC0374B}"/>
              </a:ext>
            </a:extLst>
          </p:cNvPr>
          <p:cNvSpPr>
            <a:spLocks noGrp="1"/>
          </p:cNvSpPr>
          <p:nvPr>
            <p:ph idx="1"/>
          </p:nvPr>
        </p:nvSpPr>
        <p:spPr>
          <a:xfrm>
            <a:off x="838200" y="1545336"/>
            <a:ext cx="10515600" cy="4631627"/>
          </a:xfrm>
        </p:spPr>
        <p:txBody>
          <a:bodyPr>
            <a:normAutofit fontScale="92500" lnSpcReduction="10000"/>
          </a:bodyPr>
          <a:lstStyle/>
          <a:p>
            <a:r>
              <a:rPr lang="cs-CZ" dirty="0"/>
              <a:t>budování a revitalizace </a:t>
            </a:r>
            <a:r>
              <a:rPr lang="cs-CZ" b="1" dirty="0"/>
              <a:t>doprovodné infrastruktury cestovního ruchu </a:t>
            </a:r>
            <a:r>
              <a:rPr lang="cs-CZ" dirty="0"/>
              <a:t>(např. </a:t>
            </a:r>
            <a:r>
              <a:rPr lang="cs-CZ" b="1" dirty="0"/>
              <a:t>odpočívadla, parkoviště, sociální zařízení</a:t>
            </a:r>
            <a:r>
              <a:rPr lang="cs-CZ" dirty="0"/>
              <a:t>); </a:t>
            </a:r>
          </a:p>
          <a:p>
            <a:r>
              <a:rPr lang="cs-CZ" dirty="0"/>
              <a:t>budování a revitalizace sítě značení páteřních, regionálních a lokálních </a:t>
            </a:r>
            <a:r>
              <a:rPr lang="cs-CZ" b="1" dirty="0"/>
              <a:t>turistických tras</a:t>
            </a:r>
            <a:r>
              <a:rPr lang="cs-CZ" dirty="0"/>
              <a:t>; </a:t>
            </a:r>
          </a:p>
          <a:p>
            <a:r>
              <a:rPr lang="cs-CZ" dirty="0"/>
              <a:t>propojená a otevřená řešení návštěvnického provozu a </a:t>
            </a:r>
            <a:r>
              <a:rPr lang="cs-CZ" b="1" dirty="0"/>
              <a:t>navigačních systémů měst a obcí</a:t>
            </a:r>
            <a:r>
              <a:rPr lang="cs-CZ" dirty="0"/>
              <a:t>; </a:t>
            </a:r>
          </a:p>
          <a:p>
            <a:r>
              <a:rPr lang="cs-CZ" dirty="0"/>
              <a:t>rekonstrukce stávajících a budování nových </a:t>
            </a:r>
            <a:r>
              <a:rPr lang="cs-CZ" b="1" dirty="0"/>
              <a:t>turistických informačních center. </a:t>
            </a:r>
          </a:p>
          <a:p>
            <a:r>
              <a:rPr lang="cs-CZ" dirty="0"/>
              <a:t>Oprávnění žadatelé: </a:t>
            </a:r>
          </a:p>
          <a:p>
            <a:pPr lvl="1"/>
            <a:r>
              <a:rPr lang="cs-CZ" dirty="0"/>
              <a:t>obce, dobrovolné svazky obcí, kraje, organizace zřizované nebo zakládané obcemi/kraji, OSS, PO OSS, NNO činné v oblasti cestovního ruchu minimálně 2 roky, církve, církevní organizace, státní podnik</a:t>
            </a:r>
          </a:p>
          <a:p>
            <a:endParaRPr lang="cs-CZ" b="1" dirty="0"/>
          </a:p>
          <a:p>
            <a:endParaRPr lang="cs-CZ" dirty="0"/>
          </a:p>
        </p:txBody>
      </p:sp>
      <p:grpSp>
        <p:nvGrpSpPr>
          <p:cNvPr id="4" name="Skupina 3">
            <a:extLst>
              <a:ext uri="{FF2B5EF4-FFF2-40B4-BE49-F238E27FC236}">
                <a16:creationId xmlns:a16="http://schemas.microsoft.com/office/drawing/2014/main" id="{C150AABD-1F4C-45FC-A6C9-24CEA14A3B24}"/>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EEDB1034-EF44-49DD-8A53-CC7B17EB8D9C}"/>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1D19C08-AB45-44F4-A46F-FDC24CF2B51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45220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43A275-C924-438B-B833-9475660CB98F}"/>
              </a:ext>
            </a:extLst>
          </p:cNvPr>
          <p:cNvSpPr>
            <a:spLocks noGrp="1"/>
          </p:cNvSpPr>
          <p:nvPr>
            <p:ph type="title"/>
          </p:nvPr>
        </p:nvSpPr>
        <p:spPr/>
        <p:txBody>
          <a:bodyPr/>
          <a:lstStyle/>
          <a:p>
            <a:r>
              <a:rPr lang="cs-CZ" dirty="0">
                <a:solidFill>
                  <a:srgbClr val="008685"/>
                </a:solidFill>
              </a:rPr>
              <a:t>Cestovní ruch - podmínky</a:t>
            </a:r>
          </a:p>
        </p:txBody>
      </p:sp>
      <p:sp>
        <p:nvSpPr>
          <p:cNvPr id="3" name="Zástupný symbol pro obsah 2">
            <a:extLst>
              <a:ext uri="{FF2B5EF4-FFF2-40B4-BE49-F238E27FC236}">
                <a16:creationId xmlns:a16="http://schemas.microsoft.com/office/drawing/2014/main" id="{B321E554-6BD2-4D6C-88B1-7816FC3F6899}"/>
              </a:ext>
            </a:extLst>
          </p:cNvPr>
          <p:cNvSpPr>
            <a:spLocks noGrp="1"/>
          </p:cNvSpPr>
          <p:nvPr>
            <p:ph idx="1"/>
          </p:nvPr>
        </p:nvSpPr>
        <p:spPr>
          <a:xfrm>
            <a:off x="838200" y="1290321"/>
            <a:ext cx="10515600" cy="4846320"/>
          </a:xfrm>
        </p:spPr>
        <p:txBody>
          <a:bodyPr>
            <a:normAutofit fontScale="85000" lnSpcReduction="10000"/>
          </a:bodyPr>
          <a:lstStyle/>
          <a:p>
            <a:r>
              <a:rPr lang="cs-CZ" dirty="0"/>
              <a:t>projektu musí přispět k </a:t>
            </a:r>
            <a:r>
              <a:rPr lang="cs-CZ" b="1" dirty="0"/>
              <a:t>rozprostření návštěvnosti, snížení negativních dopadů cestovního ruchu</a:t>
            </a:r>
            <a:r>
              <a:rPr lang="cs-CZ" dirty="0"/>
              <a:t> na daném území nebo k řešení sezónnosti cestovního ruchu.</a:t>
            </a:r>
          </a:p>
          <a:p>
            <a:r>
              <a:rPr lang="cs-CZ" b="1" dirty="0"/>
              <a:t>Výstupy projektu návštěvnické infrastruktury v CHKO jsou pouze doplňkově zaměřeny</a:t>
            </a:r>
            <a:r>
              <a:rPr lang="cs-CZ" dirty="0"/>
              <a:t> / nejsou zaměřeny na interpretaci daného území s přírodními fenomény nebo na předmět ochrany daných území. </a:t>
            </a:r>
          </a:p>
          <a:p>
            <a:r>
              <a:rPr lang="cs-CZ" dirty="0"/>
              <a:t>pokud je projekt zaměřen na budování parkoviště, musí být toto parkoviště u destinace cestovního ruchu </a:t>
            </a:r>
            <a:r>
              <a:rPr lang="cs-CZ" b="1" dirty="0"/>
              <a:t>navázáno n</a:t>
            </a:r>
            <a:r>
              <a:rPr lang="cs-CZ" dirty="0"/>
              <a:t>a existující nebo novou značenou </a:t>
            </a:r>
            <a:r>
              <a:rPr lang="cs-CZ" b="1" dirty="0"/>
              <a:t>turistickou trasu </a:t>
            </a:r>
            <a:r>
              <a:rPr lang="cs-CZ" dirty="0"/>
              <a:t>nebo existující naučnou stezku</a:t>
            </a:r>
          </a:p>
          <a:p>
            <a:r>
              <a:rPr lang="cs-CZ" dirty="0"/>
              <a:t>Vytvořená </a:t>
            </a:r>
            <a:r>
              <a:rPr lang="cs-CZ" b="1" dirty="0"/>
              <a:t>doprovodná infrastruktura </a:t>
            </a:r>
            <a:r>
              <a:rPr lang="cs-CZ" dirty="0"/>
              <a:t>je v </a:t>
            </a:r>
            <a:r>
              <a:rPr lang="cs-CZ" b="1" dirty="0"/>
              <a:t>bezprostřední blíz</a:t>
            </a:r>
            <a:r>
              <a:rPr lang="cs-CZ" dirty="0"/>
              <a:t>kosti tras a atraktivit cestovního ruchu, tj. </a:t>
            </a:r>
            <a:r>
              <a:rPr lang="cs-CZ" b="1" dirty="0"/>
              <a:t>do 1000 m </a:t>
            </a:r>
            <a:r>
              <a:rPr lang="cs-CZ" dirty="0"/>
              <a:t>po přístupové komunikaci.</a:t>
            </a:r>
          </a:p>
          <a:p>
            <a:r>
              <a:rPr lang="cs-CZ" dirty="0"/>
              <a:t>pokud je projekt zaměřen na vybudování/vyznačení nových značených </a:t>
            </a:r>
            <a:r>
              <a:rPr lang="cs-CZ" b="1" dirty="0"/>
              <a:t>turistický tras</a:t>
            </a:r>
            <a:r>
              <a:rPr lang="cs-CZ" dirty="0"/>
              <a:t> a nebo </a:t>
            </a:r>
            <a:r>
              <a:rPr lang="cs-CZ" dirty="0" err="1"/>
              <a:t>přetrasování</a:t>
            </a:r>
            <a:r>
              <a:rPr lang="cs-CZ" dirty="0"/>
              <a:t> značených turistických tras musí žadatel spolupracovat s </a:t>
            </a:r>
            <a:r>
              <a:rPr lang="cs-CZ" b="1" dirty="0"/>
              <a:t>Klubem českých turistů</a:t>
            </a:r>
            <a:r>
              <a:rPr lang="cs-CZ" dirty="0"/>
              <a:t>.</a:t>
            </a:r>
          </a:p>
          <a:p>
            <a:r>
              <a:rPr lang="cs-CZ" dirty="0"/>
              <a:t>Výstupy projektu musí být </a:t>
            </a:r>
            <a:r>
              <a:rPr lang="cs-CZ" b="1" dirty="0"/>
              <a:t>bezbariérové</a:t>
            </a:r>
          </a:p>
          <a:p>
            <a:pPr marL="0" indent="0">
              <a:buNone/>
            </a:pPr>
            <a:endParaRPr lang="cs-CZ" dirty="0"/>
          </a:p>
          <a:p>
            <a:endParaRPr lang="cs-CZ" dirty="0"/>
          </a:p>
          <a:p>
            <a:endParaRPr lang="cs-CZ" dirty="0"/>
          </a:p>
        </p:txBody>
      </p:sp>
      <p:grpSp>
        <p:nvGrpSpPr>
          <p:cNvPr id="4" name="Skupina 3">
            <a:extLst>
              <a:ext uri="{FF2B5EF4-FFF2-40B4-BE49-F238E27FC236}">
                <a16:creationId xmlns:a16="http://schemas.microsoft.com/office/drawing/2014/main" id="{66DD99B2-887A-4F5A-92D9-E6D96A927636}"/>
              </a:ext>
            </a:extLst>
          </p:cNvPr>
          <p:cNvGrpSpPr/>
          <p:nvPr/>
        </p:nvGrpSpPr>
        <p:grpSpPr>
          <a:xfrm>
            <a:off x="6132610" y="6162693"/>
            <a:ext cx="6059390" cy="660363"/>
            <a:chOff x="2894488" y="291609"/>
            <a:chExt cx="6059390" cy="660363"/>
          </a:xfrm>
        </p:grpSpPr>
        <p:pic>
          <p:nvPicPr>
            <p:cNvPr id="5" name="Obrázek 4">
              <a:extLst>
                <a:ext uri="{FF2B5EF4-FFF2-40B4-BE49-F238E27FC236}">
                  <a16:creationId xmlns:a16="http://schemas.microsoft.com/office/drawing/2014/main" id="{7C0A716B-358E-4A9B-B283-7AC49C95642A}"/>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612A2FA7-D881-4205-8F18-98BD3A4DAEF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462454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68267E-9550-402C-A160-33E81757F6F4}"/>
              </a:ext>
            </a:extLst>
          </p:cNvPr>
          <p:cNvSpPr>
            <a:spLocks noGrp="1"/>
          </p:cNvSpPr>
          <p:nvPr>
            <p:ph type="title"/>
          </p:nvPr>
        </p:nvSpPr>
        <p:spPr>
          <a:xfrm>
            <a:off x="762000" y="18255"/>
            <a:ext cx="10515600" cy="1325563"/>
          </a:xfrm>
        </p:spPr>
        <p:txBody>
          <a:bodyPr/>
          <a:lstStyle/>
          <a:p>
            <a:r>
              <a:rPr lang="cs-CZ" b="1" dirty="0">
                <a:solidFill>
                  <a:srgbClr val="008685"/>
                </a:solidFill>
              </a:rPr>
              <a:t>Vyhlašování výzev MAS Moravský kras </a:t>
            </a:r>
            <a:r>
              <a:rPr lang="cs-CZ" b="1" dirty="0" err="1">
                <a:solidFill>
                  <a:srgbClr val="008685"/>
                </a:solidFill>
              </a:rPr>
              <a:t>z.s</a:t>
            </a:r>
            <a:r>
              <a:rPr lang="cs-CZ" b="1" dirty="0">
                <a:solidFill>
                  <a:srgbClr val="008685"/>
                </a:solidFill>
              </a:rPr>
              <a:t>.</a:t>
            </a:r>
          </a:p>
        </p:txBody>
      </p:sp>
      <p:sp>
        <p:nvSpPr>
          <p:cNvPr id="3" name="Zástupný symbol pro obsah 2">
            <a:extLst>
              <a:ext uri="{FF2B5EF4-FFF2-40B4-BE49-F238E27FC236}">
                <a16:creationId xmlns:a16="http://schemas.microsoft.com/office/drawing/2014/main" id="{3227CEA3-0AC6-406D-B53E-308A601FF7B9}"/>
              </a:ext>
            </a:extLst>
          </p:cNvPr>
          <p:cNvSpPr>
            <a:spLocks noGrp="1"/>
          </p:cNvSpPr>
          <p:nvPr>
            <p:ph idx="1"/>
          </p:nvPr>
        </p:nvSpPr>
        <p:spPr>
          <a:xfrm>
            <a:off x="747161" y="1343818"/>
            <a:ext cx="10515600" cy="4439623"/>
          </a:xfrm>
        </p:spPr>
        <p:txBody>
          <a:bodyPr/>
          <a:lstStyle/>
          <a:p>
            <a:r>
              <a:rPr lang="cs-CZ" dirty="0"/>
              <a:t>MAS svoje výzvy vyhlašuje pod výzvy řídícího orgánu (tzv. nadřazené výzvy) speciálně pro CLLD. V případě IROP se jedná o Ministerstvo pro místní rozvoj (MMR).</a:t>
            </a:r>
          </a:p>
          <a:p>
            <a:pPr lvl="1"/>
            <a:r>
              <a:rPr lang="cs-CZ" dirty="0"/>
              <a:t>MMR tyto výzvy vyhlašuje pro celou ČR</a:t>
            </a:r>
          </a:p>
          <a:p>
            <a:pPr lvl="1"/>
            <a:r>
              <a:rPr lang="cs-CZ" dirty="0"/>
              <a:t>MMR spolu s nadřazenou výzvou vydává ke každé výzvě – oblasti Specifická pravidla. </a:t>
            </a:r>
          </a:p>
          <a:p>
            <a:pPr marL="271463" lvl="1" indent="-271463"/>
            <a:r>
              <a:rPr lang="cs-CZ" dirty="0"/>
              <a:t>Pozor u vyhlašovaných výzvách MAS žadatel „soutěží“ pouze se žadateli z území MAS, tedy s těmi, kteří taktéž podali žádost o podporu do dané výzvy MAS. Ne v rámci celé ČR. </a:t>
            </a:r>
          </a:p>
          <a:p>
            <a:pPr marL="271463" lvl="1" indent="-271463"/>
            <a:endParaRPr lang="cs-CZ" dirty="0"/>
          </a:p>
          <a:p>
            <a:pPr marL="271463" lvl="1" indent="-271463"/>
            <a:endParaRPr lang="cs-CZ" dirty="0"/>
          </a:p>
        </p:txBody>
      </p:sp>
      <p:grpSp>
        <p:nvGrpSpPr>
          <p:cNvPr id="4" name="Skupina 3">
            <a:extLst>
              <a:ext uri="{FF2B5EF4-FFF2-40B4-BE49-F238E27FC236}">
                <a16:creationId xmlns:a16="http://schemas.microsoft.com/office/drawing/2014/main" id="{3EAA12AC-6726-4BDE-B25C-B0BF9B179482}"/>
              </a:ext>
            </a:extLst>
          </p:cNvPr>
          <p:cNvGrpSpPr/>
          <p:nvPr/>
        </p:nvGrpSpPr>
        <p:grpSpPr>
          <a:xfrm>
            <a:off x="3066305" y="5944979"/>
            <a:ext cx="6059390" cy="660363"/>
            <a:chOff x="2894488" y="291609"/>
            <a:chExt cx="6059390" cy="660363"/>
          </a:xfrm>
        </p:grpSpPr>
        <p:pic>
          <p:nvPicPr>
            <p:cNvPr id="5" name="Obrázek 4">
              <a:extLst>
                <a:ext uri="{FF2B5EF4-FFF2-40B4-BE49-F238E27FC236}">
                  <a16:creationId xmlns:a16="http://schemas.microsoft.com/office/drawing/2014/main" id="{DB29977A-C947-4BA5-A0AE-C3E0EC092667}"/>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51832608-4B3C-4D39-9DB8-979F9981F94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303358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BAEEB6-717C-44A3-BD42-2A27E5223DC1}"/>
              </a:ext>
            </a:extLst>
          </p:cNvPr>
          <p:cNvSpPr>
            <a:spLocks noGrp="1"/>
          </p:cNvSpPr>
          <p:nvPr>
            <p:ph type="title"/>
          </p:nvPr>
        </p:nvSpPr>
        <p:spPr>
          <a:xfrm>
            <a:off x="838200" y="245383"/>
            <a:ext cx="10515600" cy="734332"/>
          </a:xfrm>
        </p:spPr>
        <p:txBody>
          <a:bodyPr/>
          <a:lstStyle/>
          <a:p>
            <a:r>
              <a:rPr lang="cs-CZ" b="1" dirty="0">
                <a:solidFill>
                  <a:srgbClr val="008685"/>
                </a:solidFill>
              </a:rPr>
              <a:t>Specifická pravidla</a:t>
            </a:r>
          </a:p>
        </p:txBody>
      </p:sp>
      <p:sp>
        <p:nvSpPr>
          <p:cNvPr id="3" name="Zástupný symbol pro obsah 2">
            <a:extLst>
              <a:ext uri="{FF2B5EF4-FFF2-40B4-BE49-F238E27FC236}">
                <a16:creationId xmlns:a16="http://schemas.microsoft.com/office/drawing/2014/main" id="{19160D21-CFB9-4257-9A27-8F88A72AC62E}"/>
              </a:ext>
            </a:extLst>
          </p:cNvPr>
          <p:cNvSpPr>
            <a:spLocks noGrp="1"/>
          </p:cNvSpPr>
          <p:nvPr>
            <p:ph idx="1"/>
          </p:nvPr>
        </p:nvSpPr>
        <p:spPr>
          <a:xfrm>
            <a:off x="838200" y="979716"/>
            <a:ext cx="10515600" cy="5076407"/>
          </a:xfrm>
        </p:spPr>
        <p:txBody>
          <a:bodyPr>
            <a:normAutofit fontScale="85000" lnSpcReduction="20000"/>
          </a:bodyPr>
          <a:lstStyle/>
          <a:p>
            <a:r>
              <a:rPr lang="cs-CZ" dirty="0"/>
              <a:t>Specifická pravidla určují, co </a:t>
            </a:r>
            <a:r>
              <a:rPr lang="cs-CZ" b="1" dirty="0"/>
              <a:t>přesně a za jakých podmínek je možné podpořit</a:t>
            </a:r>
            <a:r>
              <a:rPr lang="cs-CZ" dirty="0"/>
              <a:t>. </a:t>
            </a:r>
          </a:p>
          <a:p>
            <a:r>
              <a:rPr lang="cs-CZ" dirty="0"/>
              <a:t>MAS následně ve svých výzvách může některé podmínky uvedené ve Specifických pravidlech ještě konkretizovat. </a:t>
            </a:r>
          </a:p>
          <a:p>
            <a:r>
              <a:rPr lang="cs-CZ" dirty="0"/>
              <a:t>Harmonogram vyhlášení nadřazených výzev ŘO, který je důležitý kvůli </a:t>
            </a:r>
            <a:r>
              <a:rPr lang="cs-CZ" b="1" dirty="0"/>
              <a:t>zveřejnění Specifických pravidel:</a:t>
            </a:r>
          </a:p>
          <a:p>
            <a:pPr lvl="1"/>
            <a:r>
              <a:rPr lang="cs-CZ" dirty="0"/>
              <a:t>Hasiči – 11/2022</a:t>
            </a:r>
          </a:p>
          <a:p>
            <a:pPr lvl="1"/>
            <a:r>
              <a:rPr lang="cs-CZ" dirty="0"/>
              <a:t>Sociální služby – 11/2022</a:t>
            </a:r>
          </a:p>
          <a:p>
            <a:pPr lvl="1"/>
            <a:r>
              <a:rPr lang="cs-CZ" dirty="0"/>
              <a:t>Vzdělávání – 12/2022</a:t>
            </a:r>
          </a:p>
          <a:p>
            <a:pPr lvl="1"/>
            <a:r>
              <a:rPr lang="cs-CZ" dirty="0"/>
              <a:t>Doprava – 12/2022</a:t>
            </a:r>
          </a:p>
          <a:p>
            <a:pPr lvl="1"/>
            <a:r>
              <a:rPr lang="cs-CZ" dirty="0"/>
              <a:t>Veřejná prostranství – 1/2023</a:t>
            </a:r>
          </a:p>
          <a:p>
            <a:pPr lvl="1"/>
            <a:r>
              <a:rPr lang="cs-CZ" dirty="0"/>
              <a:t>Kultura – 2/2023</a:t>
            </a:r>
          </a:p>
          <a:p>
            <a:pPr lvl="1"/>
            <a:r>
              <a:rPr lang="cs-CZ" dirty="0"/>
              <a:t>Cestovní ruch – 3/2023</a:t>
            </a:r>
          </a:p>
          <a:p>
            <a:pPr marL="228600" lvl="1">
              <a:lnSpc>
                <a:spcPct val="100000"/>
              </a:lnSpc>
              <a:spcBef>
                <a:spcPts val="1000"/>
              </a:spcBef>
            </a:pPr>
            <a:r>
              <a:rPr lang="cs-CZ" sz="2800" dirty="0"/>
              <a:t>Více informací zde: </a:t>
            </a:r>
            <a:r>
              <a:rPr lang="cs-CZ" sz="2800" dirty="0">
                <a:hlinkClick r:id="rId2"/>
              </a:rPr>
              <a:t>irop.mmr.cz</a:t>
            </a:r>
            <a:endParaRPr lang="cs-CZ" sz="2800" dirty="0"/>
          </a:p>
          <a:p>
            <a:pPr marL="228600" lvl="1">
              <a:lnSpc>
                <a:spcPct val="100000"/>
              </a:lnSpc>
              <a:spcBef>
                <a:spcPts val="1000"/>
              </a:spcBef>
            </a:pPr>
            <a:r>
              <a:rPr lang="cs-CZ" sz="2800" dirty="0"/>
              <a:t>Harmonogram se ještě </a:t>
            </a:r>
            <a:r>
              <a:rPr lang="cs-CZ" sz="2800" b="1" dirty="0"/>
              <a:t>může lišit </a:t>
            </a:r>
            <a:r>
              <a:rPr lang="cs-CZ" sz="2800" dirty="0"/>
              <a:t>(posouvat na pozdější datum) podle vytíženosti pracovníků MMR a CRR a dalších faktorů.</a:t>
            </a:r>
          </a:p>
          <a:p>
            <a:pPr marL="457200" lvl="1" indent="0">
              <a:buNone/>
            </a:pPr>
            <a:endParaRPr lang="cs-CZ" dirty="0"/>
          </a:p>
          <a:p>
            <a:pPr lvl="1"/>
            <a:endParaRPr lang="cs-CZ" dirty="0"/>
          </a:p>
        </p:txBody>
      </p:sp>
      <p:grpSp>
        <p:nvGrpSpPr>
          <p:cNvPr id="4" name="Skupina 3">
            <a:extLst>
              <a:ext uri="{FF2B5EF4-FFF2-40B4-BE49-F238E27FC236}">
                <a16:creationId xmlns:a16="http://schemas.microsoft.com/office/drawing/2014/main" id="{E82C3B87-183D-464A-8249-6CCE7AE1E4EC}"/>
              </a:ext>
            </a:extLst>
          </p:cNvPr>
          <p:cNvGrpSpPr/>
          <p:nvPr/>
        </p:nvGrpSpPr>
        <p:grpSpPr>
          <a:xfrm>
            <a:off x="5991096" y="6056123"/>
            <a:ext cx="6059390" cy="660363"/>
            <a:chOff x="2894488" y="291609"/>
            <a:chExt cx="6059390" cy="660363"/>
          </a:xfrm>
        </p:grpSpPr>
        <p:pic>
          <p:nvPicPr>
            <p:cNvPr id="5" name="Obrázek 4">
              <a:extLst>
                <a:ext uri="{FF2B5EF4-FFF2-40B4-BE49-F238E27FC236}">
                  <a16:creationId xmlns:a16="http://schemas.microsoft.com/office/drawing/2014/main" id="{DA27F52F-89C8-4E3A-AE9A-5660B9EBCCD7}"/>
                </a:ext>
              </a:extLst>
            </p:cNvPr>
            <p:cNvPicPr>
              <a:picLocks noChangeAspect="1"/>
            </p:cNvPicPr>
            <p:nvPr/>
          </p:nvPicPr>
          <p:blipFill>
            <a:blip r:embed="rId3"/>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EB57E510-8087-4987-8533-69F01070C54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63366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CB039F43-2668-48C7-BF77-0ED98E315DDB}"/>
              </a:ext>
            </a:extLst>
          </p:cNvPr>
          <p:cNvSpPr>
            <a:spLocks noGrp="1"/>
          </p:cNvSpPr>
          <p:nvPr>
            <p:ph idx="1"/>
          </p:nvPr>
        </p:nvSpPr>
        <p:spPr>
          <a:xfrm>
            <a:off x="838200" y="354238"/>
            <a:ext cx="10515600" cy="5590741"/>
          </a:xfrm>
        </p:spPr>
        <p:txBody>
          <a:bodyPr>
            <a:normAutofit fontScale="92500" lnSpcReduction="10000"/>
          </a:bodyPr>
          <a:lstStyle/>
          <a:p>
            <a:r>
              <a:rPr lang="cs-CZ" dirty="0"/>
              <a:t>MAS svoje výzvy vyhlašuje </a:t>
            </a:r>
            <a:r>
              <a:rPr lang="cs-CZ" b="1" dirty="0"/>
              <a:t>během celého programového období </a:t>
            </a:r>
          </a:p>
          <a:p>
            <a:r>
              <a:rPr lang="cs-CZ" dirty="0"/>
              <a:t>Výzvy vyhlašované MAS jsou </a:t>
            </a:r>
            <a:r>
              <a:rPr lang="cs-CZ" b="1" dirty="0"/>
              <a:t>kolové</a:t>
            </a:r>
            <a:r>
              <a:rPr lang="cs-CZ" dirty="0"/>
              <a:t>, tedy je stanoven začátek příjmu žádostí o podporu a konec příjmu žádostí o podporu. Následně po skončení příjmu žádostí o podporu jsou hodnoceny všechny podané žádosti o podporu. </a:t>
            </a:r>
          </a:p>
          <a:p>
            <a:r>
              <a:rPr lang="cs-CZ" dirty="0"/>
              <a:t>O výzvách MAS zpravidla informuje na svých webových stránkách, </a:t>
            </a:r>
            <a:r>
              <a:rPr lang="cs-CZ" dirty="0" err="1"/>
              <a:t>facebooku</a:t>
            </a:r>
            <a:r>
              <a:rPr lang="cs-CZ" dirty="0"/>
              <a:t>, </a:t>
            </a:r>
            <a:r>
              <a:rPr lang="cs-CZ" dirty="0" err="1"/>
              <a:t>newslettrem</a:t>
            </a:r>
            <a:r>
              <a:rPr lang="cs-CZ" dirty="0"/>
              <a:t> apod. </a:t>
            </a:r>
          </a:p>
          <a:p>
            <a:endParaRPr lang="cs-CZ" dirty="0"/>
          </a:p>
          <a:p>
            <a:pPr marL="0" indent="0" algn="ctr">
              <a:buNone/>
            </a:pPr>
            <a:r>
              <a:rPr lang="cs-CZ" b="1" dirty="0">
                <a:solidFill>
                  <a:srgbClr val="008685"/>
                </a:solidFill>
              </a:rPr>
              <a:t>Konkrétní systém příjmu a hodnocení žádostí o podporu bude stanoven v Interních postupech, které se v současné době připravují. </a:t>
            </a:r>
          </a:p>
          <a:p>
            <a:pPr marL="0" indent="0">
              <a:buNone/>
            </a:pPr>
            <a:endParaRPr lang="cs-CZ" dirty="0"/>
          </a:p>
          <a:p>
            <a:r>
              <a:rPr lang="cs-CZ" dirty="0"/>
              <a:t>Systém hodnocení projektů uvedený na dalším </a:t>
            </a:r>
            <a:r>
              <a:rPr lang="cs-CZ" dirty="0" err="1"/>
              <a:t>slidu</a:t>
            </a:r>
            <a:r>
              <a:rPr lang="cs-CZ" dirty="0"/>
              <a:t> je vytvořený MMR, vystihuje základní princip, ovšem některé kroky ve fázi připadající na MAS se mohou mírně lišit. Vše bude konkretizováno v Interních postupech. </a:t>
            </a:r>
          </a:p>
        </p:txBody>
      </p:sp>
      <p:grpSp>
        <p:nvGrpSpPr>
          <p:cNvPr id="4" name="Skupina 3">
            <a:extLst>
              <a:ext uri="{FF2B5EF4-FFF2-40B4-BE49-F238E27FC236}">
                <a16:creationId xmlns:a16="http://schemas.microsoft.com/office/drawing/2014/main" id="{603FFBB8-7B0C-4304-88A0-E0607D3644CD}"/>
              </a:ext>
            </a:extLst>
          </p:cNvPr>
          <p:cNvGrpSpPr/>
          <p:nvPr/>
        </p:nvGrpSpPr>
        <p:grpSpPr>
          <a:xfrm>
            <a:off x="3066305" y="5944979"/>
            <a:ext cx="6059390" cy="660363"/>
            <a:chOff x="2894488" y="291609"/>
            <a:chExt cx="6059390" cy="660363"/>
          </a:xfrm>
        </p:grpSpPr>
        <p:pic>
          <p:nvPicPr>
            <p:cNvPr id="5" name="Obrázek 4">
              <a:extLst>
                <a:ext uri="{FF2B5EF4-FFF2-40B4-BE49-F238E27FC236}">
                  <a16:creationId xmlns:a16="http://schemas.microsoft.com/office/drawing/2014/main" id="{2AAFD1FE-29A1-4D16-B86F-83F04C2DD9B2}"/>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6CD8034F-D3F2-4EEE-81AC-821062BDE3C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47832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0CBEC2-D9F7-4836-908B-E2B23F93BD55}"/>
              </a:ext>
            </a:extLst>
          </p:cNvPr>
          <p:cNvSpPr>
            <a:spLocks noGrp="1"/>
          </p:cNvSpPr>
          <p:nvPr>
            <p:ph type="title"/>
          </p:nvPr>
        </p:nvSpPr>
        <p:spPr>
          <a:xfrm>
            <a:off x="838200" y="18255"/>
            <a:ext cx="10515600" cy="1325563"/>
          </a:xfrm>
        </p:spPr>
        <p:txBody>
          <a:bodyPr/>
          <a:lstStyle/>
          <a:p>
            <a:r>
              <a:rPr lang="cs-CZ" b="1" dirty="0">
                <a:solidFill>
                  <a:srgbClr val="008685"/>
                </a:solidFill>
              </a:rPr>
              <a:t>Systém hodnocení projektů</a:t>
            </a:r>
          </a:p>
        </p:txBody>
      </p:sp>
      <p:graphicFrame>
        <p:nvGraphicFramePr>
          <p:cNvPr id="4" name="Zástupný symbol pro obsah 3">
            <a:extLst>
              <a:ext uri="{FF2B5EF4-FFF2-40B4-BE49-F238E27FC236}">
                <a16:creationId xmlns:a16="http://schemas.microsoft.com/office/drawing/2014/main" id="{77ACA277-E107-4842-9006-6203CF0BA35F}"/>
              </a:ext>
            </a:extLst>
          </p:cNvPr>
          <p:cNvGraphicFramePr>
            <a:graphicFrameLocks noGrp="1"/>
          </p:cNvGraphicFramePr>
          <p:nvPr>
            <p:ph idx="1"/>
            <p:extLst>
              <p:ext uri="{D42A27DB-BD31-4B8C-83A1-F6EECF244321}">
                <p14:modId xmlns:p14="http://schemas.microsoft.com/office/powerpoint/2010/main" val="831096139"/>
              </p:ext>
            </p:extLst>
          </p:nvPr>
        </p:nvGraphicFramePr>
        <p:xfrm>
          <a:off x="838200" y="1132114"/>
          <a:ext cx="10515600" cy="50448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ovéPole 4">
            <a:extLst>
              <a:ext uri="{FF2B5EF4-FFF2-40B4-BE49-F238E27FC236}">
                <a16:creationId xmlns:a16="http://schemas.microsoft.com/office/drawing/2014/main" id="{15557CA3-95D6-47BE-8B5C-09992597DCCB}"/>
              </a:ext>
            </a:extLst>
          </p:cNvPr>
          <p:cNvSpPr txBox="1"/>
          <p:nvPr/>
        </p:nvSpPr>
        <p:spPr>
          <a:xfrm>
            <a:off x="1775460" y="6316980"/>
            <a:ext cx="4320540" cy="200055"/>
          </a:xfrm>
          <a:prstGeom prst="rect">
            <a:avLst/>
          </a:prstGeom>
          <a:noFill/>
        </p:spPr>
        <p:txBody>
          <a:bodyPr wrap="square" rtlCol="0">
            <a:spAutoFit/>
          </a:bodyPr>
          <a:lstStyle/>
          <a:p>
            <a:r>
              <a:rPr lang="cs-CZ" sz="700" dirty="0">
                <a:solidFill>
                  <a:srgbClr val="FF0000"/>
                </a:solidFill>
              </a:rPr>
              <a:t>Červená – činnost MAS</a:t>
            </a:r>
            <a:r>
              <a:rPr lang="cs-CZ" sz="700" dirty="0"/>
              <a:t>, </a:t>
            </a:r>
            <a:r>
              <a:rPr lang="cs-CZ" sz="700" dirty="0">
                <a:solidFill>
                  <a:srgbClr val="00B050"/>
                </a:solidFill>
              </a:rPr>
              <a:t>zelená – činnost žadatele</a:t>
            </a:r>
            <a:r>
              <a:rPr lang="cs-CZ" sz="700" dirty="0"/>
              <a:t>, </a:t>
            </a:r>
            <a:r>
              <a:rPr lang="cs-CZ" sz="700" dirty="0">
                <a:solidFill>
                  <a:srgbClr val="0070C0"/>
                </a:solidFill>
              </a:rPr>
              <a:t>modrá - činnost Centra</a:t>
            </a:r>
            <a:r>
              <a:rPr lang="cs-CZ" sz="700" dirty="0"/>
              <a:t>, černá – činnost ŘO IROP </a:t>
            </a:r>
          </a:p>
        </p:txBody>
      </p:sp>
      <p:grpSp>
        <p:nvGrpSpPr>
          <p:cNvPr id="6" name="Skupina 5">
            <a:extLst>
              <a:ext uri="{FF2B5EF4-FFF2-40B4-BE49-F238E27FC236}">
                <a16:creationId xmlns:a16="http://schemas.microsoft.com/office/drawing/2014/main" id="{884FA15D-C4F2-486D-89DC-05B33C3916D3}"/>
              </a:ext>
            </a:extLst>
          </p:cNvPr>
          <p:cNvGrpSpPr/>
          <p:nvPr/>
        </p:nvGrpSpPr>
        <p:grpSpPr>
          <a:xfrm>
            <a:off x="6352066" y="6197637"/>
            <a:ext cx="6059390" cy="660363"/>
            <a:chOff x="2894488" y="291609"/>
            <a:chExt cx="6059390" cy="660363"/>
          </a:xfrm>
        </p:grpSpPr>
        <p:pic>
          <p:nvPicPr>
            <p:cNvPr id="7" name="Obrázek 6">
              <a:extLst>
                <a:ext uri="{FF2B5EF4-FFF2-40B4-BE49-F238E27FC236}">
                  <a16:creationId xmlns:a16="http://schemas.microsoft.com/office/drawing/2014/main" id="{89E0EFB0-CFE9-4FB9-933F-52A45B6877AA}"/>
                </a:ext>
              </a:extLst>
            </p:cNvPr>
            <p:cNvPicPr>
              <a:picLocks noChangeAspect="1"/>
            </p:cNvPicPr>
            <p:nvPr/>
          </p:nvPicPr>
          <p:blipFill>
            <a:blip r:embed="rId7"/>
            <a:stretch>
              <a:fillRect/>
            </a:stretch>
          </p:blipFill>
          <p:spPr>
            <a:xfrm>
              <a:off x="2894488" y="291609"/>
              <a:ext cx="6059390" cy="660363"/>
            </a:xfrm>
            <a:prstGeom prst="rect">
              <a:avLst/>
            </a:prstGeom>
          </p:spPr>
        </p:pic>
        <p:pic>
          <p:nvPicPr>
            <p:cNvPr id="8" name="Picture 3">
              <a:extLst>
                <a:ext uri="{FF2B5EF4-FFF2-40B4-BE49-F238E27FC236}">
                  <a16:creationId xmlns:a16="http://schemas.microsoft.com/office/drawing/2014/main" id="{5EBA0C42-5180-4BD5-B691-81673AFA56F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82265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6C23218D-E7D8-45EB-9DA2-AADA741A055B}"/>
              </a:ext>
            </a:extLst>
          </p:cNvPr>
          <p:cNvSpPr>
            <a:spLocks noGrp="1"/>
          </p:cNvSpPr>
          <p:nvPr>
            <p:ph idx="1"/>
          </p:nvPr>
        </p:nvSpPr>
        <p:spPr>
          <a:xfrm>
            <a:off x="838200" y="293914"/>
            <a:ext cx="10515600" cy="5883049"/>
          </a:xfrm>
        </p:spPr>
        <p:txBody>
          <a:bodyPr>
            <a:normAutofit/>
          </a:bodyPr>
          <a:lstStyle/>
          <a:p>
            <a:r>
              <a:rPr lang="cs-CZ" dirty="0"/>
              <a:t>Po vydání právního aktu většinou nastává plná realizace projektu, která např. obsahuje realizaci zadávacího a výběrového řízen, na které navazuje stěžejní část realizace projektu (samozřejmě záleží na každém projektu, jak je připravený, nachystaný, v jaké fázi realizace se již nachází).</a:t>
            </a:r>
          </a:p>
          <a:p>
            <a:r>
              <a:rPr lang="cs-CZ" dirty="0"/>
              <a:t>Po dokončení realizace projektu je dalším krokem financování. V případě, že žadatel splňuje všechny podmínky, je žadateli ex-post proplacena žádost o dotaci.</a:t>
            </a:r>
          </a:p>
          <a:p>
            <a:r>
              <a:rPr lang="cs-CZ" dirty="0"/>
              <a:t>Další navazující fází je doba udržitelnosti, po kterou musí být zachovány výstupy projektu. </a:t>
            </a:r>
          </a:p>
          <a:p>
            <a:pPr marL="0" indent="0">
              <a:buNone/>
            </a:pPr>
            <a:endParaRPr lang="cs-CZ" dirty="0"/>
          </a:p>
          <a:p>
            <a:pPr marL="0" indent="0" algn="ctr">
              <a:buNone/>
            </a:pPr>
            <a:r>
              <a:rPr lang="cs-CZ" b="1" dirty="0">
                <a:solidFill>
                  <a:srgbClr val="008685"/>
                </a:solidFill>
              </a:rPr>
              <a:t>Konkrétní podmínky a pravidla jsou stanoveny v Obecných pravidlech pro žadatele a příjemce a následně ve Specifických pravidlech. </a:t>
            </a:r>
          </a:p>
        </p:txBody>
      </p:sp>
      <p:grpSp>
        <p:nvGrpSpPr>
          <p:cNvPr id="4" name="Skupina 3">
            <a:extLst>
              <a:ext uri="{FF2B5EF4-FFF2-40B4-BE49-F238E27FC236}">
                <a16:creationId xmlns:a16="http://schemas.microsoft.com/office/drawing/2014/main" id="{D2382B59-A5EA-4141-A1C0-4543D5B10E29}"/>
              </a:ext>
            </a:extLst>
          </p:cNvPr>
          <p:cNvGrpSpPr/>
          <p:nvPr/>
        </p:nvGrpSpPr>
        <p:grpSpPr>
          <a:xfrm>
            <a:off x="2988380" y="6149069"/>
            <a:ext cx="6059390" cy="660363"/>
            <a:chOff x="2894488" y="291609"/>
            <a:chExt cx="6059390" cy="660363"/>
          </a:xfrm>
        </p:grpSpPr>
        <p:pic>
          <p:nvPicPr>
            <p:cNvPr id="5" name="Obrázek 4">
              <a:extLst>
                <a:ext uri="{FF2B5EF4-FFF2-40B4-BE49-F238E27FC236}">
                  <a16:creationId xmlns:a16="http://schemas.microsoft.com/office/drawing/2014/main" id="{F81E21C9-9CB5-4695-B4B7-E0C6C10E3284}"/>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F90C8E01-CB57-4B1D-B3FD-7EE0DA08FCC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753743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97F50F-2778-4659-B677-A30A6CB441EA}"/>
              </a:ext>
            </a:extLst>
          </p:cNvPr>
          <p:cNvSpPr>
            <a:spLocks noGrp="1"/>
          </p:cNvSpPr>
          <p:nvPr>
            <p:ph type="title"/>
          </p:nvPr>
        </p:nvSpPr>
        <p:spPr/>
        <p:txBody>
          <a:bodyPr/>
          <a:lstStyle/>
          <a:p>
            <a:r>
              <a:rPr lang="cs-CZ" b="1" dirty="0">
                <a:solidFill>
                  <a:srgbClr val="008685"/>
                </a:solidFill>
              </a:rPr>
              <a:t>Strategický rámec MAP </a:t>
            </a:r>
          </a:p>
        </p:txBody>
      </p:sp>
      <p:sp>
        <p:nvSpPr>
          <p:cNvPr id="3" name="Zástupný symbol pro obsah 2">
            <a:extLst>
              <a:ext uri="{FF2B5EF4-FFF2-40B4-BE49-F238E27FC236}">
                <a16:creationId xmlns:a16="http://schemas.microsoft.com/office/drawing/2014/main" id="{AF249588-DFD1-479C-91B4-8BBBF8E8082B}"/>
              </a:ext>
            </a:extLst>
          </p:cNvPr>
          <p:cNvSpPr>
            <a:spLocks noGrp="1"/>
          </p:cNvSpPr>
          <p:nvPr>
            <p:ph idx="1"/>
          </p:nvPr>
        </p:nvSpPr>
        <p:spPr>
          <a:xfrm>
            <a:off x="838200" y="1393371"/>
            <a:ext cx="10515600" cy="4783592"/>
          </a:xfrm>
        </p:spPr>
        <p:txBody>
          <a:bodyPr>
            <a:normAutofit fontScale="85000" lnSpcReduction="20000"/>
          </a:bodyPr>
          <a:lstStyle/>
          <a:p>
            <a:r>
              <a:rPr lang="cs-CZ" dirty="0"/>
              <a:t>Strategický rámec místního akčního plán rozvoje vzdělávání (MAP) je relevantní pouze pro tyto dvě oblasti: </a:t>
            </a:r>
          </a:p>
          <a:p>
            <a:pPr lvl="1"/>
            <a:r>
              <a:rPr lang="cs-CZ" b="1" dirty="0">
                <a:solidFill>
                  <a:srgbClr val="008685"/>
                </a:solidFill>
              </a:rPr>
              <a:t>Infrastruktura základních škol ve vazbě na odborné učebny a rekonstrukce učeben neúplných škol</a:t>
            </a:r>
          </a:p>
          <a:p>
            <a:pPr lvl="1"/>
            <a:r>
              <a:rPr lang="cs-CZ" b="1" dirty="0">
                <a:solidFill>
                  <a:srgbClr val="008685"/>
                </a:solidFill>
              </a:rPr>
              <a:t>Rekonstrukce infrastruktury mateřských škol a zařízení péče o děti typu dětské skupiny </a:t>
            </a:r>
          </a:p>
          <a:p>
            <a:pPr marL="228600" lvl="1">
              <a:spcBef>
                <a:spcPts val="1000"/>
              </a:spcBef>
            </a:pPr>
            <a:r>
              <a:rPr lang="cs-CZ" sz="2800" dirty="0"/>
              <a:t>Projekty z těchto 2 oblastí musí být zapsány ve Strategickém rámci MAP, aby mohly být podpořeny přes MAS. U ostatních oblastí tato podmínka není.</a:t>
            </a:r>
          </a:p>
          <a:p>
            <a:pPr marL="228600" lvl="1">
              <a:spcBef>
                <a:spcPts val="1000"/>
              </a:spcBef>
            </a:pPr>
            <a:r>
              <a:rPr lang="cs-CZ" sz="2800" dirty="0"/>
              <a:t>O projekt MAP se v jednotlivých ORP starají jiné MAS. </a:t>
            </a:r>
          </a:p>
          <a:p>
            <a:pPr marL="228600" lvl="1">
              <a:spcBef>
                <a:spcPts val="1000"/>
              </a:spcBef>
            </a:pPr>
            <a:r>
              <a:rPr lang="cs-CZ" sz="2800" dirty="0"/>
              <a:t>Strategické rámce MAP jsou sestavovány pro jednotlivá ORP, o které se starají následující MAS:</a:t>
            </a:r>
          </a:p>
          <a:p>
            <a:pPr marL="685800" lvl="2">
              <a:spcBef>
                <a:spcPts val="1000"/>
              </a:spcBef>
            </a:pPr>
            <a:r>
              <a:rPr lang="cs-CZ" sz="2400" dirty="0"/>
              <a:t>ORP Blansko – MAS Moravský kras </a:t>
            </a:r>
            <a:r>
              <a:rPr lang="cs-CZ" sz="2400" dirty="0" err="1"/>
              <a:t>z.s</a:t>
            </a:r>
            <a:r>
              <a:rPr lang="cs-CZ" sz="2400" dirty="0"/>
              <a:t>.</a:t>
            </a:r>
          </a:p>
          <a:p>
            <a:pPr marL="685800" lvl="2">
              <a:spcBef>
                <a:spcPts val="1000"/>
              </a:spcBef>
            </a:pPr>
            <a:r>
              <a:rPr lang="cs-CZ" sz="2400" dirty="0"/>
              <a:t>ORP Vyškov – MAS Vyškovsko, </a:t>
            </a:r>
            <a:r>
              <a:rPr lang="cs-CZ" sz="2400" dirty="0" err="1"/>
              <a:t>z.s</a:t>
            </a:r>
            <a:r>
              <a:rPr lang="cs-CZ" sz="2400" dirty="0"/>
              <a:t>.</a:t>
            </a:r>
          </a:p>
          <a:p>
            <a:pPr marL="685800" lvl="2">
              <a:spcBef>
                <a:spcPts val="1000"/>
              </a:spcBef>
            </a:pPr>
            <a:r>
              <a:rPr lang="cs-CZ" sz="2400" dirty="0"/>
              <a:t>ORP Prostějov - </a:t>
            </a:r>
            <a:r>
              <a:rPr lang="pt-BR" sz="2400" dirty="0"/>
              <a:t>MAS Region HANÁ, z.s.</a:t>
            </a:r>
            <a:endParaRPr lang="cs-CZ" sz="2400" dirty="0"/>
          </a:p>
          <a:p>
            <a:pPr marL="685800" lvl="2">
              <a:spcBef>
                <a:spcPts val="1000"/>
              </a:spcBef>
            </a:pPr>
            <a:r>
              <a:rPr lang="cs-CZ" sz="2400" dirty="0"/>
              <a:t>ORP Šlapanice - MAS Bobrava, </a:t>
            </a:r>
            <a:r>
              <a:rPr lang="cs-CZ" sz="2400" dirty="0" err="1"/>
              <a:t>z.s</a:t>
            </a:r>
            <a:r>
              <a:rPr lang="cs-CZ" sz="2400" dirty="0"/>
              <a:t>.</a:t>
            </a:r>
          </a:p>
          <a:p>
            <a:pPr marL="685800" lvl="2">
              <a:spcBef>
                <a:spcPts val="1000"/>
              </a:spcBef>
            </a:pPr>
            <a:endParaRPr lang="cs-CZ" sz="2400" dirty="0"/>
          </a:p>
          <a:p>
            <a:pPr marL="685800" lvl="2">
              <a:spcBef>
                <a:spcPts val="1000"/>
              </a:spcBef>
            </a:pPr>
            <a:endParaRPr lang="cs-CZ" sz="2400" dirty="0"/>
          </a:p>
          <a:p>
            <a:pPr lvl="1"/>
            <a:endParaRPr lang="cs-CZ" b="1" dirty="0">
              <a:solidFill>
                <a:srgbClr val="008685"/>
              </a:solidFill>
            </a:endParaRPr>
          </a:p>
          <a:p>
            <a:pPr lvl="1"/>
            <a:endParaRPr lang="cs-CZ" dirty="0"/>
          </a:p>
        </p:txBody>
      </p:sp>
      <p:grpSp>
        <p:nvGrpSpPr>
          <p:cNvPr id="4" name="Skupina 3">
            <a:extLst>
              <a:ext uri="{FF2B5EF4-FFF2-40B4-BE49-F238E27FC236}">
                <a16:creationId xmlns:a16="http://schemas.microsoft.com/office/drawing/2014/main" id="{49D9160B-E0EE-4956-AF81-E46B939589EE}"/>
              </a:ext>
            </a:extLst>
          </p:cNvPr>
          <p:cNvGrpSpPr/>
          <p:nvPr/>
        </p:nvGrpSpPr>
        <p:grpSpPr>
          <a:xfrm>
            <a:off x="2988380" y="6149069"/>
            <a:ext cx="6059390" cy="660363"/>
            <a:chOff x="2894488" y="291609"/>
            <a:chExt cx="6059390" cy="660363"/>
          </a:xfrm>
        </p:grpSpPr>
        <p:pic>
          <p:nvPicPr>
            <p:cNvPr id="5" name="Obrázek 4">
              <a:extLst>
                <a:ext uri="{FF2B5EF4-FFF2-40B4-BE49-F238E27FC236}">
                  <a16:creationId xmlns:a16="http://schemas.microsoft.com/office/drawing/2014/main" id="{55BA471A-CEA8-4F35-9931-CA93CB0E17D7}"/>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875AF05B-06AE-4DBF-8E55-A306E658ED3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192891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DA8DC2-EFE7-469E-B94F-1CFDF00CE251}"/>
              </a:ext>
            </a:extLst>
          </p:cNvPr>
          <p:cNvSpPr>
            <a:spLocks noGrp="1"/>
          </p:cNvSpPr>
          <p:nvPr>
            <p:ph type="title"/>
          </p:nvPr>
        </p:nvSpPr>
        <p:spPr/>
        <p:txBody>
          <a:bodyPr/>
          <a:lstStyle/>
          <a:p>
            <a:r>
              <a:rPr lang="cs-CZ" b="1" dirty="0">
                <a:solidFill>
                  <a:srgbClr val="008685"/>
                </a:solidFill>
              </a:rPr>
              <a:t>Důležité dokumenty</a:t>
            </a:r>
          </a:p>
        </p:txBody>
      </p:sp>
      <p:sp>
        <p:nvSpPr>
          <p:cNvPr id="3" name="Zástupný symbol pro obsah 2">
            <a:extLst>
              <a:ext uri="{FF2B5EF4-FFF2-40B4-BE49-F238E27FC236}">
                <a16:creationId xmlns:a16="http://schemas.microsoft.com/office/drawing/2014/main" id="{0DD9EC0B-55F9-45ED-B3C7-D9EB7D1E99D4}"/>
              </a:ext>
            </a:extLst>
          </p:cNvPr>
          <p:cNvSpPr>
            <a:spLocks noGrp="1"/>
          </p:cNvSpPr>
          <p:nvPr>
            <p:ph idx="1"/>
          </p:nvPr>
        </p:nvSpPr>
        <p:spPr>
          <a:xfrm>
            <a:off x="838200" y="1338943"/>
            <a:ext cx="10515600" cy="4838020"/>
          </a:xfrm>
        </p:spPr>
        <p:txBody>
          <a:bodyPr>
            <a:normAutofit/>
          </a:bodyPr>
          <a:lstStyle/>
          <a:p>
            <a:r>
              <a:rPr lang="cs-CZ" b="1" dirty="0">
                <a:ea typeface="Verdana" panose="020B0604030504040204" pitchFamily="34" charset="0"/>
                <a:cs typeface="Verdana" panose="020B0604030504040204" pitchFamily="34" charset="0"/>
              </a:rPr>
              <a:t>Obecná pravidla pro žadatele a příjemce</a:t>
            </a:r>
          </a:p>
          <a:p>
            <a:pPr lvl="1"/>
            <a:r>
              <a:rPr lang="cs-CZ" dirty="0">
                <a:ea typeface="Verdana" panose="020B0604030504040204" pitchFamily="34" charset="0"/>
                <a:cs typeface="Verdana" panose="020B0604030504040204" pitchFamily="34" charset="0"/>
              </a:rPr>
              <a:t>Již jsou zveřejněna: </a:t>
            </a:r>
            <a:r>
              <a:rPr lang="cs-CZ" dirty="0">
                <a:ea typeface="Verdana" panose="020B0604030504040204" pitchFamily="34" charset="0"/>
                <a:cs typeface="Verdana" panose="020B0604030504040204" pitchFamily="34" charset="0"/>
                <a:hlinkClick r:id="rId2"/>
              </a:rPr>
              <a:t>irop.mmr.cz</a:t>
            </a:r>
            <a:endParaRPr lang="cs-CZ" dirty="0">
              <a:ea typeface="Verdana" panose="020B0604030504040204" pitchFamily="34" charset="0"/>
              <a:cs typeface="Verdana" panose="020B0604030504040204" pitchFamily="34" charset="0"/>
            </a:endParaRPr>
          </a:p>
          <a:p>
            <a:r>
              <a:rPr lang="cs-CZ" b="1" dirty="0">
                <a:ea typeface="Verdana" panose="020B0604030504040204" pitchFamily="34" charset="0"/>
                <a:cs typeface="Verdana" panose="020B0604030504040204" pitchFamily="34" charset="0"/>
              </a:rPr>
              <a:t>Specifická pravidla pro žadatele a příjemce</a:t>
            </a:r>
          </a:p>
          <a:p>
            <a:pPr lvl="1"/>
            <a:r>
              <a:rPr lang="cs-CZ" dirty="0">
                <a:ea typeface="Verdana" panose="020B0604030504040204" pitchFamily="34" charset="0"/>
                <a:cs typeface="Verdana" panose="020B0604030504040204" pitchFamily="34" charset="0"/>
              </a:rPr>
              <a:t>Budou zveřejněna spolu s vyhlášením nadřazených výzev MMR </a:t>
            </a:r>
          </a:p>
          <a:p>
            <a:r>
              <a:rPr lang="cs-CZ" b="1" dirty="0">
                <a:ea typeface="Verdana" panose="020B0604030504040204" pitchFamily="34" charset="0"/>
                <a:cs typeface="Verdana" panose="020B0604030504040204" pitchFamily="34" charset="0"/>
              </a:rPr>
              <a:t>Jednotlivé výzvy MAS Moravský kras </a:t>
            </a:r>
            <a:r>
              <a:rPr lang="cs-CZ" b="1" dirty="0" err="1">
                <a:ea typeface="Verdana" panose="020B0604030504040204" pitchFamily="34" charset="0"/>
                <a:cs typeface="Verdana" panose="020B0604030504040204" pitchFamily="34" charset="0"/>
              </a:rPr>
              <a:t>z.s</a:t>
            </a:r>
            <a:r>
              <a:rPr lang="cs-CZ" b="1" dirty="0">
                <a:ea typeface="Verdana" panose="020B0604030504040204" pitchFamily="34" charset="0"/>
                <a:cs typeface="Verdana" panose="020B0604030504040204" pitchFamily="34" charset="0"/>
              </a:rPr>
              <a:t>.</a:t>
            </a:r>
          </a:p>
          <a:p>
            <a:pPr lvl="1"/>
            <a:r>
              <a:rPr lang="cs-CZ" dirty="0">
                <a:ea typeface="Verdana" panose="020B0604030504040204" pitchFamily="34" charset="0"/>
                <a:cs typeface="Verdana" panose="020B0604030504040204" pitchFamily="34" charset="0"/>
              </a:rPr>
              <a:t>Budou vyhlašovány v průběhu programového období</a:t>
            </a:r>
          </a:p>
          <a:p>
            <a:r>
              <a:rPr lang="cs-CZ" b="1" dirty="0">
                <a:ea typeface="Verdana" panose="020B0604030504040204" pitchFamily="34" charset="0"/>
                <a:cs typeface="Verdana" panose="020B0604030504040204" pitchFamily="34" charset="0"/>
              </a:rPr>
              <a:t>Interní postupy MAS Moravský kras </a:t>
            </a:r>
            <a:r>
              <a:rPr lang="cs-CZ" b="1" dirty="0" err="1">
                <a:ea typeface="Verdana" panose="020B0604030504040204" pitchFamily="34" charset="0"/>
                <a:cs typeface="Verdana" panose="020B0604030504040204" pitchFamily="34" charset="0"/>
              </a:rPr>
              <a:t>z.s</a:t>
            </a:r>
            <a:r>
              <a:rPr lang="cs-CZ" b="1" dirty="0">
                <a:ea typeface="Verdana" panose="020B0604030504040204" pitchFamily="34" charset="0"/>
                <a:cs typeface="Verdana" panose="020B0604030504040204" pitchFamily="34" charset="0"/>
              </a:rPr>
              <a:t>. </a:t>
            </a:r>
          </a:p>
          <a:p>
            <a:pPr lvl="1"/>
            <a:r>
              <a:rPr lang="cs-CZ" dirty="0">
                <a:ea typeface="Verdana" panose="020B0604030504040204" pitchFamily="34" charset="0"/>
                <a:cs typeface="Verdana" panose="020B0604030504040204" pitchFamily="34" charset="0"/>
              </a:rPr>
              <a:t>V současné době se připravují</a:t>
            </a:r>
          </a:p>
          <a:p>
            <a:pPr lvl="1"/>
            <a:endParaRPr lang="cs-CZ" b="1" dirty="0">
              <a:ea typeface="Verdana" panose="020B0604030504040204" pitchFamily="34" charset="0"/>
              <a:cs typeface="Verdana" panose="020B0604030504040204" pitchFamily="34" charset="0"/>
            </a:endParaRPr>
          </a:p>
          <a:p>
            <a:pPr marL="12700" lvl="0">
              <a:spcBef>
                <a:spcPts val="470"/>
              </a:spcBef>
              <a:tabLst>
                <a:tab pos="469265" algn="l"/>
              </a:tabLst>
            </a:pPr>
            <a:r>
              <a:rPr lang="cs-CZ" b="1" dirty="0">
                <a:ea typeface="Verdana" panose="020B0604030504040204" pitchFamily="34" charset="0"/>
              </a:rPr>
              <a:t>Strategie CLLD MAS Moravský kras jinak (soulad projektu)</a:t>
            </a:r>
          </a:p>
          <a:p>
            <a:pPr marL="469900" lvl="1">
              <a:spcBef>
                <a:spcPts val="470"/>
              </a:spcBef>
              <a:tabLst>
                <a:tab pos="469265" algn="l"/>
              </a:tabLst>
            </a:pPr>
            <a:r>
              <a:rPr lang="cs-CZ" dirty="0">
                <a:ea typeface="Verdana" panose="020B0604030504040204" pitchFamily="34" charset="0"/>
              </a:rPr>
              <a:t>V současné době se připravují Programové rámce</a:t>
            </a:r>
          </a:p>
          <a:p>
            <a:endParaRPr lang="cs-CZ" dirty="0"/>
          </a:p>
        </p:txBody>
      </p:sp>
      <p:grpSp>
        <p:nvGrpSpPr>
          <p:cNvPr id="4" name="Skupina 3">
            <a:extLst>
              <a:ext uri="{FF2B5EF4-FFF2-40B4-BE49-F238E27FC236}">
                <a16:creationId xmlns:a16="http://schemas.microsoft.com/office/drawing/2014/main" id="{552657DF-8088-44CA-8690-59EFF21E93B7}"/>
              </a:ext>
            </a:extLst>
          </p:cNvPr>
          <p:cNvGrpSpPr/>
          <p:nvPr/>
        </p:nvGrpSpPr>
        <p:grpSpPr>
          <a:xfrm>
            <a:off x="3066305" y="6162693"/>
            <a:ext cx="6059390" cy="660363"/>
            <a:chOff x="2894488" y="291609"/>
            <a:chExt cx="6059390" cy="660363"/>
          </a:xfrm>
        </p:grpSpPr>
        <p:pic>
          <p:nvPicPr>
            <p:cNvPr id="5" name="Obrázek 4">
              <a:extLst>
                <a:ext uri="{FF2B5EF4-FFF2-40B4-BE49-F238E27FC236}">
                  <a16:creationId xmlns:a16="http://schemas.microsoft.com/office/drawing/2014/main" id="{A255B68A-39F4-44B4-8C64-F0489B131038}"/>
                </a:ext>
              </a:extLst>
            </p:cNvPr>
            <p:cNvPicPr>
              <a:picLocks noChangeAspect="1"/>
            </p:cNvPicPr>
            <p:nvPr/>
          </p:nvPicPr>
          <p:blipFill>
            <a:blip r:embed="rId3"/>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437F7723-A910-4B95-873B-2FB10AD3740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185146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352AEF-3473-4865-8A67-532937503692}"/>
              </a:ext>
            </a:extLst>
          </p:cNvPr>
          <p:cNvSpPr>
            <a:spLocks noGrp="1"/>
          </p:cNvSpPr>
          <p:nvPr>
            <p:ph type="title"/>
          </p:nvPr>
        </p:nvSpPr>
        <p:spPr>
          <a:xfrm>
            <a:off x="744092" y="1191416"/>
            <a:ext cx="10515600" cy="4610669"/>
          </a:xfrm>
        </p:spPr>
        <p:txBody>
          <a:bodyPr>
            <a:normAutofit fontScale="90000"/>
          </a:bodyPr>
          <a:lstStyle/>
          <a:p>
            <a:r>
              <a:rPr lang="cs-CZ" sz="2400" dirty="0">
                <a:latin typeface="+mn-lt"/>
                <a:ea typeface="+mn-ea"/>
                <a:cs typeface="+mn-cs"/>
              </a:rPr>
              <a:t>Pokud ano, prosím podělte se s námi o ně a vyplňte dokument „Formulář-projekty_IROP_2021-2027“, kde popište základní informace o projektu. Po vyplnění prosím pošlete formulář na e-mailovou adresu:</a:t>
            </a:r>
            <a:br>
              <a:rPr lang="cs-CZ" sz="2400" dirty="0">
                <a:latin typeface="+mn-lt"/>
                <a:ea typeface="+mn-ea"/>
                <a:cs typeface="+mn-cs"/>
              </a:rPr>
            </a:br>
            <a:br>
              <a:rPr lang="cs-CZ" sz="2400" dirty="0">
                <a:latin typeface="+mn-lt"/>
                <a:ea typeface="+mn-ea"/>
                <a:cs typeface="+mn-cs"/>
              </a:rPr>
            </a:br>
            <a:r>
              <a:rPr lang="cs-CZ" sz="2400" dirty="0">
                <a:latin typeface="+mn-lt"/>
                <a:ea typeface="+mn-ea"/>
                <a:cs typeface="+mn-cs"/>
              </a:rPr>
              <a:t>	</a:t>
            </a:r>
            <a:r>
              <a:rPr lang="cs-CZ" sz="2400">
                <a:latin typeface="+mn-lt"/>
                <a:ea typeface="+mn-ea"/>
                <a:cs typeface="+mn-cs"/>
              </a:rPr>
              <a:t>		</a:t>
            </a:r>
            <a:r>
              <a:rPr lang="cs-CZ" sz="2400" b="1">
                <a:solidFill>
                  <a:srgbClr val="008685"/>
                </a:solidFill>
              </a:rPr>
              <a:t>zaviskova</a:t>
            </a:r>
            <a:r>
              <a:rPr lang="cs-CZ" sz="2400" b="1" dirty="0">
                <a:solidFill>
                  <a:srgbClr val="008685"/>
                </a:solidFill>
              </a:rPr>
              <a:t>.masmk@gmail.com</a:t>
            </a:r>
            <a:br>
              <a:rPr lang="cs-CZ" sz="2400" dirty="0">
                <a:latin typeface="+mn-lt"/>
                <a:ea typeface="+mn-ea"/>
                <a:cs typeface="+mn-cs"/>
              </a:rPr>
            </a:br>
            <a:br>
              <a:rPr lang="cs-CZ" sz="2400" dirty="0">
                <a:latin typeface="+mn-lt"/>
                <a:ea typeface="+mn-ea"/>
                <a:cs typeface="+mn-cs"/>
              </a:rPr>
            </a:br>
            <a:r>
              <a:rPr lang="cs-CZ" sz="2400" dirty="0">
                <a:latin typeface="+mn-lt"/>
                <a:ea typeface="+mn-ea"/>
                <a:cs typeface="+mn-cs"/>
              </a:rPr>
              <a:t>V případě jakýchkoliv dotazů se na nás prosím obraťte:</a:t>
            </a:r>
            <a:br>
              <a:rPr lang="cs-CZ" sz="2400" dirty="0">
                <a:latin typeface="+mn-lt"/>
                <a:ea typeface="+mn-ea"/>
                <a:cs typeface="+mn-cs"/>
              </a:rPr>
            </a:br>
            <a:r>
              <a:rPr lang="cs-CZ" sz="2400" dirty="0">
                <a:latin typeface="+mn-lt"/>
                <a:ea typeface="+mn-ea"/>
                <a:cs typeface="+mn-cs"/>
              </a:rPr>
              <a:t>	</a:t>
            </a:r>
            <a:br>
              <a:rPr lang="cs-CZ" sz="2400" dirty="0">
                <a:latin typeface="+mn-lt"/>
                <a:ea typeface="+mn-ea"/>
                <a:cs typeface="+mn-cs"/>
              </a:rPr>
            </a:br>
            <a:r>
              <a:rPr lang="cs-CZ" sz="2400" dirty="0">
                <a:latin typeface="+mn-lt"/>
                <a:ea typeface="+mn-ea"/>
                <a:cs typeface="+mn-cs"/>
              </a:rPr>
              <a:t>	tel. 603 505 330</a:t>
            </a:r>
            <a:br>
              <a:rPr lang="cs-CZ" sz="2400" dirty="0">
                <a:latin typeface="+mn-lt"/>
                <a:ea typeface="+mn-ea"/>
                <a:cs typeface="+mn-cs"/>
              </a:rPr>
            </a:br>
            <a:r>
              <a:rPr lang="cs-CZ" sz="2400" dirty="0">
                <a:latin typeface="+mn-lt"/>
                <a:ea typeface="+mn-ea"/>
                <a:cs typeface="+mn-cs"/>
              </a:rPr>
              <a:t>	e-mail: zaviskova.masmk</a:t>
            </a:r>
            <a:r>
              <a:rPr lang="cs-CZ" sz="2400" b="1" dirty="0"/>
              <a:t>@gmail.com</a:t>
            </a:r>
            <a:br>
              <a:rPr lang="cs-CZ" sz="2400" dirty="0">
                <a:latin typeface="+mn-lt"/>
                <a:ea typeface="+mn-ea"/>
                <a:cs typeface="+mn-cs"/>
              </a:rPr>
            </a:br>
            <a:br>
              <a:rPr lang="cs-CZ" sz="2400" dirty="0">
                <a:latin typeface="+mn-lt"/>
                <a:ea typeface="+mn-ea"/>
                <a:cs typeface="+mn-cs"/>
              </a:rPr>
            </a:br>
            <a:r>
              <a:rPr lang="cs-CZ" sz="2400" dirty="0">
                <a:latin typeface="+mn-lt"/>
                <a:ea typeface="+mn-ea"/>
                <a:cs typeface="+mn-cs"/>
              </a:rPr>
              <a:t>Je možné si domluvit i osobní schůzku. </a:t>
            </a:r>
            <a:br>
              <a:rPr lang="cs-CZ" b="1" dirty="0">
                <a:solidFill>
                  <a:srgbClr val="008685"/>
                </a:solidFill>
              </a:rPr>
            </a:br>
            <a:endParaRPr lang="cs-CZ" b="1" dirty="0">
              <a:solidFill>
                <a:srgbClr val="008685"/>
              </a:solidFill>
            </a:endParaRPr>
          </a:p>
        </p:txBody>
      </p:sp>
      <p:grpSp>
        <p:nvGrpSpPr>
          <p:cNvPr id="4" name="Skupina 3">
            <a:extLst>
              <a:ext uri="{FF2B5EF4-FFF2-40B4-BE49-F238E27FC236}">
                <a16:creationId xmlns:a16="http://schemas.microsoft.com/office/drawing/2014/main" id="{C3EA171B-7622-4982-AF76-83014F33B9F3}"/>
              </a:ext>
            </a:extLst>
          </p:cNvPr>
          <p:cNvGrpSpPr/>
          <p:nvPr/>
        </p:nvGrpSpPr>
        <p:grpSpPr>
          <a:xfrm>
            <a:off x="3066305" y="6069818"/>
            <a:ext cx="6059390" cy="660363"/>
            <a:chOff x="2894488" y="291609"/>
            <a:chExt cx="6059390" cy="660363"/>
          </a:xfrm>
        </p:grpSpPr>
        <p:pic>
          <p:nvPicPr>
            <p:cNvPr id="5" name="Obrázek 4">
              <a:extLst>
                <a:ext uri="{FF2B5EF4-FFF2-40B4-BE49-F238E27FC236}">
                  <a16:creationId xmlns:a16="http://schemas.microsoft.com/office/drawing/2014/main" id="{5EE9ED17-D0E7-44DF-B2CA-57418FC48D82}"/>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4125F99-8A32-4B87-B262-74CB328407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3" name="TextovéPole 2">
            <a:extLst>
              <a:ext uri="{FF2B5EF4-FFF2-40B4-BE49-F238E27FC236}">
                <a16:creationId xmlns:a16="http://schemas.microsoft.com/office/drawing/2014/main" id="{215D99C5-B529-49DA-9719-B16608161CD7}"/>
              </a:ext>
            </a:extLst>
          </p:cNvPr>
          <p:cNvSpPr txBox="1"/>
          <p:nvPr/>
        </p:nvSpPr>
        <p:spPr>
          <a:xfrm>
            <a:off x="744093" y="545085"/>
            <a:ext cx="11110450" cy="646331"/>
          </a:xfrm>
          <a:prstGeom prst="rect">
            <a:avLst/>
          </a:prstGeom>
          <a:noFill/>
        </p:spPr>
        <p:txBody>
          <a:bodyPr wrap="square" rtlCol="0">
            <a:spAutoFit/>
          </a:bodyPr>
          <a:lstStyle/>
          <a:p>
            <a:pPr algn="ctr"/>
            <a:r>
              <a:rPr lang="cs-CZ" sz="3600" b="1" dirty="0">
                <a:solidFill>
                  <a:srgbClr val="008685"/>
                </a:solidFill>
              </a:rPr>
              <a:t>Máte Vy nějaké projekty?</a:t>
            </a:r>
            <a:endParaRPr lang="cs-CZ" sz="3600" dirty="0"/>
          </a:p>
        </p:txBody>
      </p:sp>
    </p:spTree>
    <p:extLst>
      <p:ext uri="{BB962C8B-B14F-4D97-AF65-F5344CB8AC3E}">
        <p14:creationId xmlns:p14="http://schemas.microsoft.com/office/powerpoint/2010/main" val="1237305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mas-moravsky-kras.cz/create_photo.php?photo_id=2097&amp;type=big">
            <a:extLst>
              <a:ext uri="{FF2B5EF4-FFF2-40B4-BE49-F238E27FC236}">
                <a16:creationId xmlns:a16="http://schemas.microsoft.com/office/drawing/2014/main" id="{4CF114E1-2337-4AA0-AA36-DFB02499BB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588" y="0"/>
            <a:ext cx="485457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a:extLst>
              <a:ext uri="{FF2B5EF4-FFF2-40B4-BE49-F238E27FC236}">
                <a16:creationId xmlns:a16="http://schemas.microsoft.com/office/drawing/2014/main" id="{4D1F12AC-829F-4135-9C95-5E73A2750E3A}"/>
              </a:ext>
            </a:extLst>
          </p:cNvPr>
          <p:cNvSpPr txBox="1"/>
          <p:nvPr/>
        </p:nvSpPr>
        <p:spPr>
          <a:xfrm>
            <a:off x="5542936" y="1297822"/>
            <a:ext cx="6037006" cy="4801314"/>
          </a:xfrm>
          <a:prstGeom prst="rect">
            <a:avLst/>
          </a:prstGeom>
          <a:noFill/>
        </p:spPr>
        <p:txBody>
          <a:bodyPr wrap="square" rtlCol="0">
            <a:spAutoFit/>
          </a:bodyPr>
          <a:lstStyle/>
          <a:p>
            <a:r>
              <a:rPr lang="cs-CZ" b="1" dirty="0"/>
              <a:t>Výčet 59 obcích, které spadají do územní působnosti MAS Moravský kras </a:t>
            </a:r>
            <a:r>
              <a:rPr lang="cs-CZ" b="1" dirty="0" err="1"/>
              <a:t>z.s</a:t>
            </a:r>
            <a:r>
              <a:rPr lang="cs-CZ" b="1" dirty="0"/>
              <a:t>.:</a:t>
            </a:r>
          </a:p>
          <a:p>
            <a:pPr algn="just"/>
            <a:r>
              <a:rPr lang="cs-CZ" dirty="0"/>
              <a:t>Adamov, Babice nad Svitavou, Bílovice nad Svitavou, Blansko, Bořitov, Bousín, Březina, Buková, Bukovina, Bukovinka, Černá Hora, Drahany, Drnovice, Habrůvka, Holštejn, Hostěnice, Jedovnice, Ježkovice, Kanice, Kotvrdovice, </a:t>
            </a:r>
            <a:r>
              <a:rPr lang="cs-CZ" dirty="0" err="1"/>
              <a:t>Krásensko</a:t>
            </a:r>
            <a:r>
              <a:rPr lang="cs-CZ" dirty="0"/>
              <a:t>, Krasová, Křtiny, Kulířov, Lipovec, Lubě, Luleč, Malá Lhota, Malé Hradisko, Němčice, Nemojany, Niva, Nové Sady, Ochoz u Brna, Olomučany, Olšany, Ostrov u Macochy, Otinoves, Petrovice, Podomí, Protivanov, Račice-</a:t>
            </a:r>
            <a:r>
              <a:rPr lang="cs-CZ" dirty="0" err="1"/>
              <a:t>Pístovice</a:t>
            </a:r>
            <a:r>
              <a:rPr lang="cs-CZ" dirty="0"/>
              <a:t>, Rájec-Jestřebí, Ráječko, Rozstání, Rudice, Ruprechtov, Řícmanice, Senetářov, Sloup, Spešov, Studnice, Šošůvka, Újezd u Černé Hory, Vavřinec, Vilémovice, Vysočany, Žďár, Žernovník.</a:t>
            </a:r>
          </a:p>
          <a:p>
            <a:pPr algn="just"/>
            <a:endParaRPr lang="cs-CZ" dirty="0"/>
          </a:p>
          <a:p>
            <a:r>
              <a:rPr lang="cs-CZ" dirty="0"/>
              <a:t>Odkaz na stránky MAS Moravský kras </a:t>
            </a:r>
            <a:r>
              <a:rPr lang="cs-CZ" dirty="0" err="1"/>
              <a:t>z.s</a:t>
            </a:r>
            <a:r>
              <a:rPr lang="cs-CZ" dirty="0"/>
              <a:t>. s mapou území MAS:</a:t>
            </a:r>
          </a:p>
          <a:p>
            <a:r>
              <a:rPr lang="cs-CZ" dirty="0">
                <a:hlinkClick r:id="rId3"/>
              </a:rPr>
              <a:t>www.mas-moravsky-kras.cz</a:t>
            </a:r>
            <a:endParaRPr lang="cs-CZ" dirty="0"/>
          </a:p>
          <a:p>
            <a:pPr algn="just"/>
            <a:endParaRPr lang="cs-CZ" dirty="0"/>
          </a:p>
        </p:txBody>
      </p:sp>
      <p:grpSp>
        <p:nvGrpSpPr>
          <p:cNvPr id="6" name="Skupina 5">
            <a:extLst>
              <a:ext uri="{FF2B5EF4-FFF2-40B4-BE49-F238E27FC236}">
                <a16:creationId xmlns:a16="http://schemas.microsoft.com/office/drawing/2014/main" id="{0E88E56B-B46D-489E-A6FB-A22F15F60ACF}"/>
              </a:ext>
            </a:extLst>
          </p:cNvPr>
          <p:cNvGrpSpPr/>
          <p:nvPr/>
        </p:nvGrpSpPr>
        <p:grpSpPr>
          <a:xfrm>
            <a:off x="5786022" y="5923717"/>
            <a:ext cx="6059390" cy="660363"/>
            <a:chOff x="2894488" y="291609"/>
            <a:chExt cx="6059390" cy="660363"/>
          </a:xfrm>
        </p:grpSpPr>
        <p:pic>
          <p:nvPicPr>
            <p:cNvPr id="7" name="Obrázek 6">
              <a:extLst>
                <a:ext uri="{FF2B5EF4-FFF2-40B4-BE49-F238E27FC236}">
                  <a16:creationId xmlns:a16="http://schemas.microsoft.com/office/drawing/2014/main" id="{65D5B870-2FDD-4341-A3FC-9C9FFECF76C4}"/>
                </a:ext>
              </a:extLst>
            </p:cNvPr>
            <p:cNvPicPr>
              <a:picLocks noChangeAspect="1"/>
            </p:cNvPicPr>
            <p:nvPr/>
          </p:nvPicPr>
          <p:blipFill>
            <a:blip r:embed="rId4"/>
            <a:stretch>
              <a:fillRect/>
            </a:stretch>
          </p:blipFill>
          <p:spPr>
            <a:xfrm>
              <a:off x="2894488" y="291609"/>
              <a:ext cx="6059390" cy="660363"/>
            </a:xfrm>
            <a:prstGeom prst="rect">
              <a:avLst/>
            </a:prstGeom>
          </p:spPr>
        </p:pic>
        <p:pic>
          <p:nvPicPr>
            <p:cNvPr id="8" name="Picture 3">
              <a:extLst>
                <a:ext uri="{FF2B5EF4-FFF2-40B4-BE49-F238E27FC236}">
                  <a16:creationId xmlns:a16="http://schemas.microsoft.com/office/drawing/2014/main" id="{D299BDA8-C478-46EE-9D4E-39C952D2AB4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5" name="TextovéPole 4">
            <a:extLst>
              <a:ext uri="{FF2B5EF4-FFF2-40B4-BE49-F238E27FC236}">
                <a16:creationId xmlns:a16="http://schemas.microsoft.com/office/drawing/2014/main" id="{FB47018F-065D-41C9-838E-A363A45C3FB3}"/>
              </a:ext>
            </a:extLst>
          </p:cNvPr>
          <p:cNvSpPr txBox="1"/>
          <p:nvPr/>
        </p:nvSpPr>
        <p:spPr>
          <a:xfrm>
            <a:off x="5455850" y="475685"/>
            <a:ext cx="6037006" cy="584775"/>
          </a:xfrm>
          <a:prstGeom prst="rect">
            <a:avLst/>
          </a:prstGeom>
          <a:noFill/>
        </p:spPr>
        <p:txBody>
          <a:bodyPr wrap="square" rtlCol="0">
            <a:spAutoFit/>
          </a:bodyPr>
          <a:lstStyle/>
          <a:p>
            <a:r>
              <a:rPr lang="cs-CZ" sz="3200" b="1" dirty="0">
                <a:solidFill>
                  <a:srgbClr val="008685"/>
                </a:solidFill>
              </a:rPr>
              <a:t>Území MAS Moravský kras </a:t>
            </a:r>
            <a:r>
              <a:rPr lang="cs-CZ" sz="3200" b="1" dirty="0" err="1">
                <a:solidFill>
                  <a:srgbClr val="008685"/>
                </a:solidFill>
              </a:rPr>
              <a:t>z.s</a:t>
            </a:r>
            <a:r>
              <a:rPr lang="cs-CZ" sz="2800" b="1" dirty="0">
                <a:solidFill>
                  <a:srgbClr val="008685"/>
                </a:solidFill>
              </a:rPr>
              <a:t>.</a:t>
            </a:r>
          </a:p>
        </p:txBody>
      </p:sp>
    </p:spTree>
    <p:extLst>
      <p:ext uri="{BB962C8B-B14F-4D97-AF65-F5344CB8AC3E}">
        <p14:creationId xmlns:p14="http://schemas.microsoft.com/office/powerpoint/2010/main" val="3257213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0E60DB-982D-4240-9F4C-4B8B2F944CBF}"/>
              </a:ext>
            </a:extLst>
          </p:cNvPr>
          <p:cNvSpPr>
            <a:spLocks noGrp="1"/>
          </p:cNvSpPr>
          <p:nvPr>
            <p:ph type="title"/>
          </p:nvPr>
        </p:nvSpPr>
        <p:spPr>
          <a:xfrm>
            <a:off x="668265" y="1108013"/>
            <a:ext cx="10515600" cy="1212400"/>
          </a:xfrm>
        </p:spPr>
        <p:txBody>
          <a:bodyPr>
            <a:normAutofit/>
          </a:bodyPr>
          <a:lstStyle/>
          <a:p>
            <a:pPr algn="ctr"/>
            <a:r>
              <a:rPr lang="cs-CZ" b="1" dirty="0">
                <a:solidFill>
                  <a:srgbClr val="008685"/>
                </a:solidFill>
              </a:rPr>
              <a:t>Děkuji za Vaši pozornost</a:t>
            </a:r>
          </a:p>
        </p:txBody>
      </p:sp>
      <p:sp>
        <p:nvSpPr>
          <p:cNvPr id="3" name="Zástupný symbol pro obsah 2">
            <a:extLst>
              <a:ext uri="{FF2B5EF4-FFF2-40B4-BE49-F238E27FC236}">
                <a16:creationId xmlns:a16="http://schemas.microsoft.com/office/drawing/2014/main" id="{090F0C20-6FFD-4979-A3D1-A4CE8150931F}"/>
              </a:ext>
            </a:extLst>
          </p:cNvPr>
          <p:cNvSpPr>
            <a:spLocks noGrp="1"/>
          </p:cNvSpPr>
          <p:nvPr>
            <p:ph idx="1"/>
          </p:nvPr>
        </p:nvSpPr>
        <p:spPr>
          <a:xfrm>
            <a:off x="1216906" y="3859481"/>
            <a:ext cx="9418319" cy="1764017"/>
          </a:xfrm>
        </p:spPr>
        <p:txBody>
          <a:bodyPr>
            <a:normAutofit fontScale="92500" lnSpcReduction="10000"/>
          </a:bodyPr>
          <a:lstStyle/>
          <a:p>
            <a:pPr marL="0" indent="0">
              <a:buNone/>
            </a:pPr>
            <a:r>
              <a:rPr lang="cs-CZ" b="1" dirty="0"/>
              <a:t>Ing. Sabina </a:t>
            </a:r>
            <a:r>
              <a:rPr lang="cs-CZ" b="1" dirty="0" err="1"/>
              <a:t>Závišková</a:t>
            </a:r>
            <a:endParaRPr lang="cs-CZ" dirty="0"/>
          </a:p>
          <a:p>
            <a:pPr marL="0" indent="0">
              <a:buNone/>
            </a:pPr>
            <a:r>
              <a:rPr lang="cs-CZ" dirty="0"/>
              <a:t>Projektová manažerka</a:t>
            </a:r>
          </a:p>
          <a:p>
            <a:pPr marL="0" indent="0">
              <a:buNone/>
            </a:pPr>
            <a:r>
              <a:rPr lang="cs-CZ" dirty="0">
                <a:hlinkClick r:id="rId2"/>
              </a:rPr>
              <a:t>zaviskova.masmk@gmail.com</a:t>
            </a:r>
            <a:endParaRPr lang="cs-CZ" dirty="0"/>
          </a:p>
          <a:p>
            <a:pPr marL="0" indent="0">
              <a:buNone/>
            </a:pPr>
            <a:r>
              <a:rPr lang="cs-CZ" dirty="0"/>
              <a:t>Mobil: 603 505 330</a:t>
            </a:r>
          </a:p>
          <a:p>
            <a:pPr marL="0" indent="0">
              <a:buNone/>
            </a:pPr>
            <a:endParaRPr lang="cs-CZ" b="1" dirty="0"/>
          </a:p>
        </p:txBody>
      </p:sp>
      <p:grpSp>
        <p:nvGrpSpPr>
          <p:cNvPr id="5" name="Skupina 4">
            <a:extLst>
              <a:ext uri="{FF2B5EF4-FFF2-40B4-BE49-F238E27FC236}">
                <a16:creationId xmlns:a16="http://schemas.microsoft.com/office/drawing/2014/main" id="{7AAD0700-C4E8-4268-91AD-F3289381E867}"/>
              </a:ext>
            </a:extLst>
          </p:cNvPr>
          <p:cNvGrpSpPr/>
          <p:nvPr/>
        </p:nvGrpSpPr>
        <p:grpSpPr>
          <a:xfrm>
            <a:off x="2831626" y="5768793"/>
            <a:ext cx="6059390" cy="660363"/>
            <a:chOff x="2894488" y="291609"/>
            <a:chExt cx="6059390" cy="660363"/>
          </a:xfrm>
        </p:grpSpPr>
        <p:pic>
          <p:nvPicPr>
            <p:cNvPr id="6" name="Obrázek 5">
              <a:extLst>
                <a:ext uri="{FF2B5EF4-FFF2-40B4-BE49-F238E27FC236}">
                  <a16:creationId xmlns:a16="http://schemas.microsoft.com/office/drawing/2014/main" id="{0139524A-AE0D-47CE-B86C-391567CE7586}"/>
                </a:ext>
              </a:extLst>
            </p:cNvPr>
            <p:cNvPicPr>
              <a:picLocks noChangeAspect="1"/>
            </p:cNvPicPr>
            <p:nvPr/>
          </p:nvPicPr>
          <p:blipFill>
            <a:blip r:embed="rId3"/>
            <a:stretch>
              <a:fillRect/>
            </a:stretch>
          </p:blipFill>
          <p:spPr>
            <a:xfrm>
              <a:off x="2894488" y="291609"/>
              <a:ext cx="6059390" cy="660363"/>
            </a:xfrm>
            <a:prstGeom prst="rect">
              <a:avLst/>
            </a:prstGeom>
          </p:spPr>
        </p:pic>
        <p:pic>
          <p:nvPicPr>
            <p:cNvPr id="7" name="Picture 3">
              <a:extLst>
                <a:ext uri="{FF2B5EF4-FFF2-40B4-BE49-F238E27FC236}">
                  <a16:creationId xmlns:a16="http://schemas.microsoft.com/office/drawing/2014/main" id="{A0EC3BA2-9589-4FCD-BD31-C34C0D57BEE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58860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E827C5-6C38-4124-BC5B-3ED1DF55B1D3}"/>
              </a:ext>
            </a:extLst>
          </p:cNvPr>
          <p:cNvSpPr>
            <a:spLocks noGrp="1"/>
          </p:cNvSpPr>
          <p:nvPr>
            <p:ph type="title"/>
          </p:nvPr>
        </p:nvSpPr>
        <p:spPr>
          <a:xfrm>
            <a:off x="838200" y="121938"/>
            <a:ext cx="10515600" cy="851027"/>
          </a:xfrm>
        </p:spPr>
        <p:txBody>
          <a:bodyPr>
            <a:normAutofit fontScale="90000"/>
          </a:bodyPr>
          <a:lstStyle/>
          <a:p>
            <a:r>
              <a:rPr lang="cs-CZ" sz="4000" b="1" dirty="0">
                <a:solidFill>
                  <a:srgbClr val="008685"/>
                </a:solidFill>
                <a:latin typeface="+mn-lt"/>
              </a:rPr>
              <a:t>Finanční alokace IROP </a:t>
            </a:r>
            <a:br>
              <a:rPr lang="cs-CZ" sz="4000" b="1" dirty="0">
                <a:solidFill>
                  <a:srgbClr val="008685"/>
                </a:solidFill>
                <a:latin typeface="+mn-lt"/>
              </a:rPr>
            </a:br>
            <a:r>
              <a:rPr lang="cs-CZ" sz="4000" b="1" dirty="0">
                <a:solidFill>
                  <a:srgbClr val="008685"/>
                </a:solidFill>
                <a:latin typeface="+mn-lt"/>
              </a:rPr>
              <a:t>v programovém období 2021- 2027</a:t>
            </a:r>
          </a:p>
        </p:txBody>
      </p:sp>
      <p:sp>
        <p:nvSpPr>
          <p:cNvPr id="3" name="Zástupný symbol pro obsah 2">
            <a:extLst>
              <a:ext uri="{FF2B5EF4-FFF2-40B4-BE49-F238E27FC236}">
                <a16:creationId xmlns:a16="http://schemas.microsoft.com/office/drawing/2014/main" id="{C1E5FF52-AB2A-4F79-BE88-424F6C24406C}"/>
              </a:ext>
            </a:extLst>
          </p:cNvPr>
          <p:cNvSpPr>
            <a:spLocks noGrp="1"/>
          </p:cNvSpPr>
          <p:nvPr>
            <p:ph idx="1"/>
          </p:nvPr>
        </p:nvSpPr>
        <p:spPr>
          <a:xfrm>
            <a:off x="838200" y="680720"/>
            <a:ext cx="10515600" cy="5292159"/>
          </a:xfrm>
        </p:spPr>
        <p:txBody>
          <a:bodyPr>
            <a:normAutofit fontScale="92500" lnSpcReduction="10000"/>
          </a:bodyPr>
          <a:lstStyle/>
          <a:p>
            <a:pPr marL="0" indent="0">
              <a:buNone/>
            </a:pPr>
            <a:endParaRPr lang="cs-CZ" sz="2000" u="sng" dirty="0"/>
          </a:p>
          <a:p>
            <a:pPr>
              <a:buClr>
                <a:srgbClr val="008685"/>
              </a:buClr>
            </a:pPr>
            <a:r>
              <a:rPr lang="cs-CZ" sz="2400" dirty="0"/>
              <a:t>V současné době připravujeme Akční plán IROP </a:t>
            </a:r>
          </a:p>
          <a:p>
            <a:pPr lvl="1">
              <a:buClr>
                <a:srgbClr val="008685"/>
              </a:buClr>
            </a:pPr>
            <a:r>
              <a:rPr lang="cs-CZ" dirty="0"/>
              <a:t>Zahrnuje Programový rámec, Finanční plán a Plán Indikátorů</a:t>
            </a:r>
          </a:p>
          <a:p>
            <a:pPr lvl="1">
              <a:buClr>
                <a:srgbClr val="008685"/>
              </a:buClr>
            </a:pPr>
            <a:r>
              <a:rPr lang="cs-CZ" dirty="0"/>
              <a:t>V rámci Finančního plánu musíme </a:t>
            </a:r>
            <a:r>
              <a:rPr lang="cs-CZ" b="1" dirty="0"/>
              <a:t>finanční alokaci rozdělit do jednotlivých oblastí</a:t>
            </a:r>
            <a:r>
              <a:rPr lang="cs-CZ" dirty="0"/>
              <a:t>, které je možné v IROP podpořit. </a:t>
            </a:r>
          </a:p>
          <a:p>
            <a:pPr>
              <a:buClr>
                <a:srgbClr val="008685"/>
              </a:buClr>
            </a:pPr>
            <a:r>
              <a:rPr lang="cs-CZ" b="1" dirty="0"/>
              <a:t>Finanční alokace: 74,8 mil. Kč </a:t>
            </a:r>
            <a:r>
              <a:rPr lang="cs-CZ" dirty="0"/>
              <a:t>na celé programové období 2021-2027</a:t>
            </a:r>
          </a:p>
          <a:p>
            <a:pPr lvl="1">
              <a:buClr>
                <a:srgbClr val="008685"/>
              </a:buClr>
            </a:pPr>
            <a:r>
              <a:rPr lang="cs-CZ" dirty="0"/>
              <a:t>Z toho na </a:t>
            </a:r>
            <a:r>
              <a:rPr lang="cs-CZ" b="1" dirty="0"/>
              <a:t>Přechodový region: 63 mil. Kč</a:t>
            </a:r>
          </a:p>
          <a:p>
            <a:pPr lvl="2">
              <a:buClr>
                <a:srgbClr val="008685"/>
              </a:buClr>
            </a:pPr>
            <a:r>
              <a:rPr lang="cs-CZ" sz="2400" dirty="0"/>
              <a:t>Obce, které spadají pod Jihomoravský kraj</a:t>
            </a:r>
          </a:p>
          <a:p>
            <a:pPr lvl="1">
              <a:buClr>
                <a:srgbClr val="008685"/>
              </a:buClr>
            </a:pPr>
            <a:r>
              <a:rPr lang="cs-CZ" dirty="0"/>
              <a:t>Z toho na </a:t>
            </a:r>
            <a:r>
              <a:rPr lang="cs-CZ" b="1" dirty="0"/>
              <a:t>Méně rozvinutý region: 11,8 mil. Kč</a:t>
            </a:r>
            <a:r>
              <a:rPr lang="cs-CZ" dirty="0"/>
              <a:t>	</a:t>
            </a:r>
          </a:p>
          <a:p>
            <a:pPr lvl="2">
              <a:buClr>
                <a:srgbClr val="008685"/>
              </a:buClr>
            </a:pPr>
            <a:r>
              <a:rPr lang="cs-CZ" sz="2400" dirty="0"/>
              <a:t>Obce, které spadají pod Olomoucký kraj (Bousín, Buková, Drahany, Malé Hradisko, Niva, Otinoves, Protivanov, Rozstání)</a:t>
            </a:r>
          </a:p>
          <a:p>
            <a:pPr lvl="2">
              <a:buClr>
                <a:srgbClr val="008685"/>
              </a:buClr>
            </a:pPr>
            <a:r>
              <a:rPr lang="cs-CZ" dirty="0"/>
              <a:t>Výzvy MAS budou zvlášť pro Přechodový region a pro Méně rozvinutý region.</a:t>
            </a:r>
          </a:p>
          <a:p>
            <a:pPr>
              <a:buClr>
                <a:srgbClr val="008685"/>
              </a:buClr>
            </a:pPr>
            <a:r>
              <a:rPr lang="cs-CZ" sz="2000" dirty="0"/>
              <a:t>Finanční plán 70 % celkové alokace do roku 2026 </a:t>
            </a:r>
          </a:p>
          <a:p>
            <a:pPr lvl="1">
              <a:buClr>
                <a:srgbClr val="008685"/>
              </a:buClr>
            </a:pPr>
            <a:r>
              <a:rPr lang="cs-CZ" sz="2000" dirty="0"/>
              <a:t>Milník k 30. 6. 2025: 25 % ze 70 % celkové alokace projekty ve stavu podané žádosti o platbu</a:t>
            </a:r>
          </a:p>
          <a:p>
            <a:pPr lvl="1">
              <a:buClr>
                <a:srgbClr val="008685"/>
              </a:buClr>
            </a:pPr>
            <a:r>
              <a:rPr lang="cs-CZ" sz="2000" dirty="0"/>
              <a:t>Zbytek alokace (30%) 15 % podle splnění milníku, 15 % kurzová rezerva</a:t>
            </a:r>
          </a:p>
          <a:p>
            <a:pPr lvl="1">
              <a:buClr>
                <a:srgbClr val="008685"/>
              </a:buClr>
            </a:pPr>
            <a:r>
              <a:rPr lang="cs-CZ" sz="2000" dirty="0"/>
              <a:t>Nebude možné dělat změny akčního plánu, tedy i finančního plánu do kontroly milníků.</a:t>
            </a:r>
          </a:p>
          <a:p>
            <a:pPr lvl="2">
              <a:buClr>
                <a:srgbClr val="008685"/>
              </a:buClr>
            </a:pPr>
            <a:endParaRPr lang="cs-CZ" dirty="0"/>
          </a:p>
        </p:txBody>
      </p:sp>
      <p:grpSp>
        <p:nvGrpSpPr>
          <p:cNvPr id="10" name="Skupina 9">
            <a:extLst>
              <a:ext uri="{FF2B5EF4-FFF2-40B4-BE49-F238E27FC236}">
                <a16:creationId xmlns:a16="http://schemas.microsoft.com/office/drawing/2014/main" id="{FADB910C-CDF1-4F93-82E3-27F1A56FC30A}"/>
              </a:ext>
            </a:extLst>
          </p:cNvPr>
          <p:cNvGrpSpPr/>
          <p:nvPr/>
        </p:nvGrpSpPr>
        <p:grpSpPr>
          <a:xfrm>
            <a:off x="2877346" y="5972878"/>
            <a:ext cx="6059390" cy="660363"/>
            <a:chOff x="2894488" y="291609"/>
            <a:chExt cx="6059390" cy="660363"/>
          </a:xfrm>
        </p:grpSpPr>
        <p:pic>
          <p:nvPicPr>
            <p:cNvPr id="11" name="Obrázek 10">
              <a:extLst>
                <a:ext uri="{FF2B5EF4-FFF2-40B4-BE49-F238E27FC236}">
                  <a16:creationId xmlns:a16="http://schemas.microsoft.com/office/drawing/2014/main" id="{5F8DADF9-7B74-4EBC-8396-C4B0E5565E33}"/>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12" name="Picture 3">
              <a:extLst>
                <a:ext uri="{FF2B5EF4-FFF2-40B4-BE49-F238E27FC236}">
                  <a16:creationId xmlns:a16="http://schemas.microsoft.com/office/drawing/2014/main" id="{4CB5AF56-72A9-49E4-8035-A1CC6149697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3716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043D7E-9F2C-4DD6-BE26-50EC391EC4A4}"/>
              </a:ext>
            </a:extLst>
          </p:cNvPr>
          <p:cNvSpPr>
            <a:spLocks noGrp="1"/>
          </p:cNvSpPr>
          <p:nvPr>
            <p:ph type="title"/>
          </p:nvPr>
        </p:nvSpPr>
        <p:spPr/>
        <p:txBody>
          <a:bodyPr/>
          <a:lstStyle/>
          <a:p>
            <a:r>
              <a:rPr lang="cs-CZ" b="1" dirty="0">
                <a:solidFill>
                  <a:srgbClr val="008685"/>
                </a:solidFill>
              </a:rPr>
              <a:t>Nastavení finančního plánu IROP v programovém období 2021 - 2027 </a:t>
            </a:r>
          </a:p>
        </p:txBody>
      </p:sp>
      <p:sp>
        <p:nvSpPr>
          <p:cNvPr id="3" name="Zástupný symbol pro obsah 2">
            <a:extLst>
              <a:ext uri="{FF2B5EF4-FFF2-40B4-BE49-F238E27FC236}">
                <a16:creationId xmlns:a16="http://schemas.microsoft.com/office/drawing/2014/main" id="{AA75F439-0A93-4768-8D62-A84D03BA8BFF}"/>
              </a:ext>
            </a:extLst>
          </p:cNvPr>
          <p:cNvSpPr>
            <a:spLocks noGrp="1"/>
          </p:cNvSpPr>
          <p:nvPr>
            <p:ph idx="1"/>
          </p:nvPr>
        </p:nvSpPr>
        <p:spPr>
          <a:xfrm>
            <a:off x="838200" y="1618386"/>
            <a:ext cx="10515600" cy="4252912"/>
          </a:xfrm>
        </p:spPr>
        <p:txBody>
          <a:bodyPr/>
          <a:lstStyle/>
          <a:p>
            <a:r>
              <a:rPr lang="cs-CZ" dirty="0"/>
              <a:t>Jak je uvedeno v úvodu prezentace, posláním MAS je rozvíjet region metodou LEADER (přístup „zdola nahoru“). Základem je ve spolupráci s místními aktéry identifikovat potřeby našeho území MAS Moravský kras. Následně právě pomocí finanční podpory Vašich projektů, které se zaměřují na řešení daných potřeb, efektivně rozvíjet náš region, a to na místech, kterou jsou opravdu potřeba. </a:t>
            </a:r>
          </a:p>
          <a:p>
            <a:pPr marL="0" indent="0" algn="ctr">
              <a:buNone/>
            </a:pPr>
            <a:r>
              <a:rPr lang="cs-CZ" sz="3200" b="1" dirty="0">
                <a:solidFill>
                  <a:srgbClr val="008685"/>
                </a:solidFill>
              </a:rPr>
              <a:t>Proto Vás velmi prosíme, abyste se s námi podělili o Vaše plánované projekty, abychom mohli nastavit finanční plán IROP tak, aby reflektoval potřeby našeho území</a:t>
            </a:r>
            <a:r>
              <a:rPr lang="cs-CZ" sz="3200" dirty="0">
                <a:solidFill>
                  <a:srgbClr val="008685"/>
                </a:solidFill>
              </a:rPr>
              <a:t>.</a:t>
            </a:r>
          </a:p>
        </p:txBody>
      </p:sp>
      <p:grpSp>
        <p:nvGrpSpPr>
          <p:cNvPr id="4" name="Skupina 3">
            <a:extLst>
              <a:ext uri="{FF2B5EF4-FFF2-40B4-BE49-F238E27FC236}">
                <a16:creationId xmlns:a16="http://schemas.microsoft.com/office/drawing/2014/main" id="{20D9BC24-8E48-467F-A3B1-12019281E9F5}"/>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9289FEEE-3012-4E41-8A18-CD705433F9A1}"/>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C8DFDA15-082D-4807-BCE2-B4288903C65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68946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BA2BC0-4061-4C94-8A8B-7C44B0DA99AC}"/>
              </a:ext>
            </a:extLst>
          </p:cNvPr>
          <p:cNvSpPr>
            <a:spLocks noGrp="1"/>
          </p:cNvSpPr>
          <p:nvPr>
            <p:ph type="title"/>
          </p:nvPr>
        </p:nvSpPr>
        <p:spPr>
          <a:xfrm>
            <a:off x="838200" y="-172925"/>
            <a:ext cx="10515600" cy="1325563"/>
          </a:xfrm>
        </p:spPr>
        <p:txBody>
          <a:bodyPr/>
          <a:lstStyle/>
          <a:p>
            <a:r>
              <a:rPr lang="cs-CZ" b="1" dirty="0">
                <a:solidFill>
                  <a:srgbClr val="008685"/>
                </a:solidFill>
              </a:rPr>
              <a:t>Finanční podpora projektů v IROP</a:t>
            </a:r>
          </a:p>
        </p:txBody>
      </p:sp>
      <p:sp>
        <p:nvSpPr>
          <p:cNvPr id="3" name="Zástupný symbol pro obsah 2">
            <a:extLst>
              <a:ext uri="{FF2B5EF4-FFF2-40B4-BE49-F238E27FC236}">
                <a16:creationId xmlns:a16="http://schemas.microsoft.com/office/drawing/2014/main" id="{68706307-CC86-401B-8BF6-FACBE3FF46D0}"/>
              </a:ext>
            </a:extLst>
          </p:cNvPr>
          <p:cNvSpPr>
            <a:spLocks noGrp="1"/>
          </p:cNvSpPr>
          <p:nvPr>
            <p:ph idx="1"/>
          </p:nvPr>
        </p:nvSpPr>
        <p:spPr>
          <a:xfrm>
            <a:off x="838200" y="794657"/>
            <a:ext cx="10515600" cy="5333999"/>
          </a:xfrm>
        </p:spPr>
        <p:txBody>
          <a:bodyPr>
            <a:normAutofit fontScale="92500" lnSpcReduction="10000"/>
          </a:bodyPr>
          <a:lstStyle/>
          <a:p>
            <a:pPr marL="358775" lvl="1" indent="-358775"/>
            <a:r>
              <a:rPr lang="cs-CZ" sz="3100" dirty="0"/>
              <a:t>Přes MAS jsou podporovány </a:t>
            </a:r>
            <a:r>
              <a:rPr lang="cs-CZ" sz="3100" b="1" dirty="0"/>
              <a:t>projekty menších rozměrů</a:t>
            </a:r>
          </a:p>
          <a:p>
            <a:pPr marL="800100" lvl="2" indent="-342900"/>
            <a:r>
              <a:rPr lang="cs-CZ" sz="2400" dirty="0"/>
              <a:t>tedy zpravidla projekty s celkovými způsobilými výdaji od 1 mil. Kč do 5 mil. Kč. POZOR konkrétní výše možných minimálních a maximálních způsobilých výdajů na jeden projekt se vždy stanovuje u konkrétní dané výzvy vyhlašované MAS!</a:t>
            </a:r>
          </a:p>
          <a:p>
            <a:pPr marL="358775" lvl="2" indent="-358775"/>
            <a:r>
              <a:rPr lang="cs-CZ" sz="3100" dirty="0"/>
              <a:t>Podpora je formou </a:t>
            </a:r>
            <a:r>
              <a:rPr lang="cs-CZ" sz="3100" b="1" dirty="0"/>
              <a:t>ex-post financování</a:t>
            </a:r>
            <a:r>
              <a:rPr lang="cs-CZ" sz="3100" dirty="0"/>
              <a:t>, žadatel si musí tedy projekt předfinancovat vlastními zdroji. </a:t>
            </a:r>
          </a:p>
          <a:p>
            <a:pPr marL="0" lvl="2" indent="0">
              <a:buNone/>
            </a:pPr>
            <a:endParaRPr lang="cs-CZ" sz="3100" dirty="0"/>
          </a:p>
          <a:p>
            <a:pPr marL="0" lvl="1" indent="0">
              <a:buNone/>
            </a:pPr>
            <a:r>
              <a:rPr lang="cs-CZ" sz="2800" b="1" dirty="0">
                <a:solidFill>
                  <a:srgbClr val="008685"/>
                </a:solidFill>
              </a:rPr>
              <a:t>Míra spolufinancování</a:t>
            </a:r>
          </a:p>
          <a:p>
            <a:pPr marL="228600" lvl="1"/>
            <a:r>
              <a:rPr lang="cs-CZ" sz="2800" b="1" dirty="0">
                <a:solidFill>
                  <a:srgbClr val="008685"/>
                </a:solidFill>
              </a:rPr>
              <a:t>Přechodový region</a:t>
            </a:r>
          </a:p>
          <a:p>
            <a:pPr lvl="2"/>
            <a:r>
              <a:rPr lang="cs-CZ" sz="2400" dirty="0"/>
              <a:t>80 % fond EU (EFRR) + 15 % státní rozpočet = </a:t>
            </a:r>
            <a:endParaRPr lang="cs-CZ" sz="2400" b="1" dirty="0"/>
          </a:p>
          <a:p>
            <a:pPr marL="914400" lvl="2" indent="0">
              <a:buNone/>
            </a:pPr>
            <a:r>
              <a:rPr lang="cs-CZ" sz="2400" b="1" dirty="0"/>
              <a:t>		</a:t>
            </a:r>
            <a:r>
              <a:rPr lang="cs-CZ" sz="3600" b="1" dirty="0"/>
              <a:t>95 % dotace, 5 % vlastní zdroje žadatele</a:t>
            </a:r>
            <a:endParaRPr lang="cs-CZ" sz="3600" dirty="0"/>
          </a:p>
          <a:p>
            <a:pPr marL="228600" lvl="1"/>
            <a:r>
              <a:rPr lang="cs-CZ" sz="2800" b="1" dirty="0">
                <a:solidFill>
                  <a:srgbClr val="008685"/>
                </a:solidFill>
              </a:rPr>
              <a:t>Méně rozvinutý region</a:t>
            </a:r>
          </a:p>
          <a:p>
            <a:pPr lvl="2"/>
            <a:r>
              <a:rPr lang="cs-CZ" sz="2400" dirty="0"/>
              <a:t>95 % fond EU (EFRR) + 0 % státní rozpočet = 	</a:t>
            </a:r>
          </a:p>
          <a:p>
            <a:pPr marL="914400" lvl="2" indent="0">
              <a:buNone/>
            </a:pPr>
            <a:r>
              <a:rPr lang="cs-CZ" sz="2400" dirty="0"/>
              <a:t>		</a:t>
            </a:r>
            <a:r>
              <a:rPr lang="cs-CZ" sz="3600" b="1" dirty="0"/>
              <a:t>95 % dotace, 5 % vlastní zdroje žadatele</a:t>
            </a:r>
          </a:p>
          <a:p>
            <a:pPr marL="493713" lvl="3" indent="0">
              <a:buNone/>
            </a:pPr>
            <a:endParaRPr lang="cs-CZ" dirty="0"/>
          </a:p>
        </p:txBody>
      </p:sp>
      <p:grpSp>
        <p:nvGrpSpPr>
          <p:cNvPr id="4" name="Skupina 3">
            <a:extLst>
              <a:ext uri="{FF2B5EF4-FFF2-40B4-BE49-F238E27FC236}">
                <a16:creationId xmlns:a16="http://schemas.microsoft.com/office/drawing/2014/main" id="{1A3F36B1-44FA-4AC7-A83F-789C41336330}"/>
              </a:ext>
            </a:extLst>
          </p:cNvPr>
          <p:cNvGrpSpPr/>
          <p:nvPr/>
        </p:nvGrpSpPr>
        <p:grpSpPr>
          <a:xfrm>
            <a:off x="5631431" y="6197637"/>
            <a:ext cx="6059390" cy="660363"/>
            <a:chOff x="2894488" y="291609"/>
            <a:chExt cx="6059390" cy="660363"/>
          </a:xfrm>
        </p:grpSpPr>
        <p:pic>
          <p:nvPicPr>
            <p:cNvPr id="5" name="Obrázek 4">
              <a:extLst>
                <a:ext uri="{FF2B5EF4-FFF2-40B4-BE49-F238E27FC236}">
                  <a16:creationId xmlns:a16="http://schemas.microsoft.com/office/drawing/2014/main" id="{0D43D18F-789F-4B68-B574-F98C1C8E3091}"/>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53AAADAB-6624-40DC-8E49-61B08AC592F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81911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2CE606-CABD-4DBC-87BA-94AF03350052}"/>
              </a:ext>
            </a:extLst>
          </p:cNvPr>
          <p:cNvSpPr>
            <a:spLocks noGrp="1"/>
          </p:cNvSpPr>
          <p:nvPr>
            <p:ph type="title"/>
          </p:nvPr>
        </p:nvSpPr>
        <p:spPr/>
        <p:txBody>
          <a:bodyPr/>
          <a:lstStyle/>
          <a:p>
            <a:r>
              <a:rPr lang="cs-CZ" b="1" dirty="0">
                <a:solidFill>
                  <a:srgbClr val="008685"/>
                </a:solidFill>
              </a:rPr>
              <a:t>Přehled podporovaných oblastí</a:t>
            </a:r>
          </a:p>
        </p:txBody>
      </p:sp>
      <p:sp>
        <p:nvSpPr>
          <p:cNvPr id="3" name="Zástupný symbol pro obsah 2">
            <a:extLst>
              <a:ext uri="{FF2B5EF4-FFF2-40B4-BE49-F238E27FC236}">
                <a16:creationId xmlns:a16="http://schemas.microsoft.com/office/drawing/2014/main" id="{FA82A123-623D-41DB-932E-00ED1E0229CB}"/>
              </a:ext>
            </a:extLst>
          </p:cNvPr>
          <p:cNvSpPr>
            <a:spLocks noGrp="1"/>
          </p:cNvSpPr>
          <p:nvPr>
            <p:ph idx="1"/>
          </p:nvPr>
        </p:nvSpPr>
        <p:spPr>
          <a:xfrm>
            <a:off x="838200" y="1406013"/>
            <a:ext cx="10515600" cy="4699819"/>
          </a:xfrm>
        </p:spPr>
        <p:txBody>
          <a:bodyPr>
            <a:normAutofit fontScale="62500" lnSpcReduction="20000"/>
          </a:bodyPr>
          <a:lstStyle/>
          <a:p>
            <a:r>
              <a:rPr lang="cs-CZ" sz="3200" b="1" dirty="0"/>
              <a:t>Bezpečnost v dopravě </a:t>
            </a:r>
            <a:endParaRPr lang="cs-CZ" sz="3200" dirty="0"/>
          </a:p>
          <a:p>
            <a:r>
              <a:rPr lang="cs-CZ" sz="3200" b="1" dirty="0"/>
              <a:t>Infrastruktura pro cyklistickou dopravu </a:t>
            </a:r>
            <a:endParaRPr lang="cs-CZ" sz="3200" dirty="0"/>
          </a:p>
          <a:p>
            <a:r>
              <a:rPr lang="cs-CZ" sz="3200" b="1" dirty="0"/>
              <a:t>Revitalizace veřejných prostranství </a:t>
            </a:r>
            <a:endParaRPr lang="cs-CZ" sz="3200" dirty="0"/>
          </a:p>
          <a:p>
            <a:r>
              <a:rPr lang="cs-CZ" sz="3200" b="1" dirty="0"/>
              <a:t>Podpora jednotek sboru dobrovolných hasičů kategorie jednotek požární ochrany II, III a V </a:t>
            </a:r>
            <a:endParaRPr lang="cs-CZ" sz="3200" dirty="0"/>
          </a:p>
          <a:p>
            <a:r>
              <a:rPr lang="cs-CZ" sz="3200" b="1" dirty="0"/>
              <a:t>Rekonstrukce infrastruktury mateřských škol a zařízení péče o děti typu dětské skupiny </a:t>
            </a:r>
            <a:endParaRPr lang="cs-CZ" sz="3200" dirty="0"/>
          </a:p>
          <a:p>
            <a:r>
              <a:rPr lang="cs-CZ" sz="3200" b="1" dirty="0"/>
              <a:t>Infrastruktura základních škol ve vazbě na odborné učebny a rekonstrukce učeben neúplných škol </a:t>
            </a:r>
          </a:p>
          <a:p>
            <a:r>
              <a:rPr lang="cs-CZ" sz="3200" b="1" dirty="0"/>
              <a:t>Infrastruktura pro sociální služby </a:t>
            </a:r>
          </a:p>
          <a:p>
            <a:r>
              <a:rPr lang="cs-CZ" sz="3200" b="1" dirty="0"/>
              <a:t>Revitalizace kulturních památek </a:t>
            </a:r>
            <a:endParaRPr lang="cs-CZ" sz="3200" dirty="0"/>
          </a:p>
          <a:p>
            <a:r>
              <a:rPr lang="cs-CZ" sz="3200" b="1" dirty="0"/>
              <a:t>Revitalizace a vybavení městských a obecních muzeí</a:t>
            </a:r>
          </a:p>
          <a:p>
            <a:r>
              <a:rPr lang="cs-CZ" sz="3200" b="1" dirty="0"/>
              <a:t>Rekonstrukce a vybavení obecních profesionálních knihoven </a:t>
            </a:r>
            <a:endParaRPr lang="cs-CZ" sz="3200" dirty="0"/>
          </a:p>
          <a:p>
            <a:r>
              <a:rPr lang="cs-CZ" sz="3200" b="1" dirty="0"/>
              <a:t>Veřejná infrastruktura udržitelného cestovního ruchu </a:t>
            </a:r>
          </a:p>
          <a:p>
            <a:pPr marL="0" indent="0">
              <a:buNone/>
            </a:pPr>
            <a:r>
              <a:rPr lang="cs-CZ" sz="3200" b="1" dirty="0"/>
              <a:t> </a:t>
            </a:r>
            <a:endParaRPr lang="cs-CZ" sz="3200" dirty="0"/>
          </a:p>
          <a:p>
            <a:endParaRPr lang="cs-CZ" dirty="0"/>
          </a:p>
        </p:txBody>
      </p:sp>
      <p:grpSp>
        <p:nvGrpSpPr>
          <p:cNvPr id="4" name="Skupina 3">
            <a:extLst>
              <a:ext uri="{FF2B5EF4-FFF2-40B4-BE49-F238E27FC236}">
                <a16:creationId xmlns:a16="http://schemas.microsoft.com/office/drawing/2014/main" id="{C6E2A334-FC91-4D74-89D3-44A39AE7D9FD}"/>
              </a:ext>
            </a:extLst>
          </p:cNvPr>
          <p:cNvGrpSpPr/>
          <p:nvPr/>
        </p:nvGrpSpPr>
        <p:grpSpPr>
          <a:xfrm>
            <a:off x="2877346" y="5972878"/>
            <a:ext cx="6059390" cy="660363"/>
            <a:chOff x="2894488" y="291609"/>
            <a:chExt cx="6059390" cy="660363"/>
          </a:xfrm>
        </p:grpSpPr>
        <p:pic>
          <p:nvPicPr>
            <p:cNvPr id="5" name="Obrázek 4">
              <a:extLst>
                <a:ext uri="{FF2B5EF4-FFF2-40B4-BE49-F238E27FC236}">
                  <a16:creationId xmlns:a16="http://schemas.microsoft.com/office/drawing/2014/main" id="{DCB82534-566D-42E0-89E3-9EACC8674161}"/>
                </a:ext>
              </a:extLst>
            </p:cNvPr>
            <p:cNvPicPr>
              <a:picLocks noChangeAspect="1"/>
            </p:cNvPicPr>
            <p:nvPr/>
          </p:nvPicPr>
          <p:blipFill>
            <a:blip r:embed="rId2"/>
            <a:stretch>
              <a:fillRect/>
            </a:stretch>
          </p:blipFill>
          <p:spPr>
            <a:xfrm>
              <a:off x="2894488" y="291609"/>
              <a:ext cx="6059390" cy="660363"/>
            </a:xfrm>
            <a:prstGeom prst="rect">
              <a:avLst/>
            </a:prstGeom>
          </p:spPr>
        </p:pic>
        <p:pic>
          <p:nvPicPr>
            <p:cNvPr id="6" name="Picture 3">
              <a:extLst>
                <a:ext uri="{FF2B5EF4-FFF2-40B4-BE49-F238E27FC236}">
                  <a16:creationId xmlns:a16="http://schemas.microsoft.com/office/drawing/2014/main" id="{73614758-C9AD-4DA2-BD69-4D2029D6B60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62130" y="291609"/>
              <a:ext cx="922402" cy="5587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36559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A3E4A2-659B-4C9A-98B1-40B9658010B2}"/>
              </a:ext>
            </a:extLst>
          </p:cNvPr>
          <p:cNvSpPr>
            <a:spLocks noGrp="1"/>
          </p:cNvSpPr>
          <p:nvPr>
            <p:ph type="title"/>
          </p:nvPr>
        </p:nvSpPr>
        <p:spPr/>
        <p:txBody>
          <a:bodyPr/>
          <a:lstStyle/>
          <a:p>
            <a:r>
              <a:rPr lang="cs-CZ" b="1" dirty="0">
                <a:solidFill>
                  <a:srgbClr val="008685"/>
                </a:solidFill>
              </a:rPr>
              <a:t>Podmínky oblastí</a:t>
            </a:r>
          </a:p>
        </p:txBody>
      </p:sp>
      <p:sp>
        <p:nvSpPr>
          <p:cNvPr id="3" name="Zástupný symbol pro obsah 2">
            <a:extLst>
              <a:ext uri="{FF2B5EF4-FFF2-40B4-BE49-F238E27FC236}">
                <a16:creationId xmlns:a16="http://schemas.microsoft.com/office/drawing/2014/main" id="{07894405-30A1-4449-8CBD-0A793946AA39}"/>
              </a:ext>
            </a:extLst>
          </p:cNvPr>
          <p:cNvSpPr>
            <a:spLocks noGrp="1"/>
          </p:cNvSpPr>
          <p:nvPr>
            <p:ph idx="1"/>
          </p:nvPr>
        </p:nvSpPr>
        <p:spPr>
          <a:xfrm>
            <a:off x="838200" y="1295400"/>
            <a:ext cx="10515600" cy="4881563"/>
          </a:xfrm>
        </p:spPr>
        <p:txBody>
          <a:bodyPr/>
          <a:lstStyle/>
          <a:p>
            <a:r>
              <a:rPr lang="cs-CZ" dirty="0"/>
              <a:t>Podmínky jednotlivých oblastí uvedených zde v prezentaci jsou příklady jednotlivých Specifických kritérií. </a:t>
            </a:r>
          </a:p>
          <a:p>
            <a:pPr marL="0" indent="0">
              <a:buNone/>
            </a:pPr>
            <a:endParaRPr lang="cs-CZ" dirty="0"/>
          </a:p>
          <a:p>
            <a:pPr marL="0" indent="0" algn="ctr">
              <a:buNone/>
            </a:pPr>
            <a:r>
              <a:rPr lang="cs-CZ" b="1" dirty="0">
                <a:solidFill>
                  <a:srgbClr val="008685"/>
                </a:solidFill>
              </a:rPr>
              <a:t>Důrazně proto doporučujeme si pročíst i dokument Specifická kritéria k jednotlivým oblastem, kde jsou uvedeny všechny doposud známá kritéria. </a:t>
            </a:r>
          </a:p>
          <a:p>
            <a:pPr marL="0" indent="0" algn="ctr">
              <a:buNone/>
            </a:pPr>
            <a:endParaRPr lang="cs-CZ" b="1" dirty="0">
              <a:solidFill>
                <a:srgbClr val="008685"/>
              </a:solidFill>
            </a:endParaRPr>
          </a:p>
          <a:p>
            <a:pPr marL="0" indent="0">
              <a:buNone/>
            </a:pPr>
            <a:r>
              <a:rPr lang="cs-CZ" dirty="0"/>
              <a:t>Další konkrétní podmínky u jednotlivých oblastí budou uvedeny až ve Specifických pravidlech, které vydává Ministerstvo pro místní rozvoj, tedy řídící orgán IROP. </a:t>
            </a:r>
          </a:p>
        </p:txBody>
      </p:sp>
    </p:spTree>
    <p:extLst>
      <p:ext uri="{BB962C8B-B14F-4D97-AF65-F5344CB8AC3E}">
        <p14:creationId xmlns:p14="http://schemas.microsoft.com/office/powerpoint/2010/main" val="265237591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4449</TotalTime>
  <Words>4610</Words>
  <Application>Microsoft Office PowerPoint</Application>
  <PresentationFormat>Širokoúhlá obrazovka</PresentationFormat>
  <Paragraphs>302</Paragraphs>
  <Slides>40</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40</vt:i4>
      </vt:variant>
    </vt:vector>
  </HeadingPairs>
  <TitlesOfParts>
    <vt:vector size="46" baseType="lpstr">
      <vt:lpstr>Arial</vt:lpstr>
      <vt:lpstr>Calibri</vt:lpstr>
      <vt:lpstr>Calibri Light</vt:lpstr>
      <vt:lpstr>Verdana</vt:lpstr>
      <vt:lpstr>Wingdings</vt:lpstr>
      <vt:lpstr>Motiv Office</vt:lpstr>
      <vt:lpstr>IROP  V PROGRAMOVÉM OBDOBÍ 2021 - 2027</vt:lpstr>
      <vt:lpstr>Úvodní informace o MAS Moravský kras z.s.</vt:lpstr>
      <vt:lpstr>Území MAS a podpora v IROPu</vt:lpstr>
      <vt:lpstr>Prezentace aplikace PowerPoint</vt:lpstr>
      <vt:lpstr>Finanční alokace IROP  v programovém období 2021- 2027</vt:lpstr>
      <vt:lpstr>Nastavení finančního plánu IROP v programovém období 2021 - 2027 </vt:lpstr>
      <vt:lpstr>Finanční podpora projektů v IROP</vt:lpstr>
      <vt:lpstr>Přehled podporovaných oblastí</vt:lpstr>
      <vt:lpstr>Podmínky oblastí</vt:lpstr>
      <vt:lpstr>Bezpečnost v dopravě</vt:lpstr>
      <vt:lpstr>Bezpečnost v dopravě - podmínky</vt:lpstr>
      <vt:lpstr>Infrastruktura pro cyklistickou dopravu </vt:lpstr>
      <vt:lpstr>Infrastruktura pro cyklistickou dopravu - podmínky</vt:lpstr>
      <vt:lpstr>Revitalizace veřejných prostranství </vt:lpstr>
      <vt:lpstr>Revitalizace veřejných prostranství - podmínky</vt:lpstr>
      <vt:lpstr>Podpora jednotek sboru dobrovolných hasičů kategorie jednotek požární ochrany II, III a V </vt:lpstr>
      <vt:lpstr>JSDH II, III, V - podmínky</vt:lpstr>
      <vt:lpstr>Rekonstrukce infrastruktury mateřských škol a zařízení péče o děti typu dětské skupiny </vt:lpstr>
      <vt:lpstr>MŠ - podmínky</vt:lpstr>
      <vt:lpstr>Infrastruktura základních škol ve vazbě na odborné učebny a rekonstrukce učeben neúplných škol </vt:lpstr>
      <vt:lpstr>ZŠ - podmínky</vt:lpstr>
      <vt:lpstr>Infrastruktura pro sociální služby </vt:lpstr>
      <vt:lpstr>Infrastruktura pro sociální služby - podmínky</vt:lpstr>
      <vt:lpstr>Revitalizace kulturních památek </vt:lpstr>
      <vt:lpstr>Revitalizace kulturních památek - podmínky</vt:lpstr>
      <vt:lpstr>Revitalizace a vybavení městských a obecních muzeí </vt:lpstr>
      <vt:lpstr>Muzea - podmínky</vt:lpstr>
      <vt:lpstr>Rekonstrukce a vybavení obecních profesionálních knihoven </vt:lpstr>
      <vt:lpstr>Profesionální knihovny - podmínky</vt:lpstr>
      <vt:lpstr>Veřejná infrastruktura udržitelného cestovního ruchu </vt:lpstr>
      <vt:lpstr>Cestovní ruch - podmínky</vt:lpstr>
      <vt:lpstr>Vyhlašování výzev MAS Moravský kras z.s.</vt:lpstr>
      <vt:lpstr>Specifická pravidla</vt:lpstr>
      <vt:lpstr>Prezentace aplikace PowerPoint</vt:lpstr>
      <vt:lpstr>Systém hodnocení projektů</vt:lpstr>
      <vt:lpstr>Prezentace aplikace PowerPoint</vt:lpstr>
      <vt:lpstr>Strategický rámec MAP </vt:lpstr>
      <vt:lpstr>Důležité dokumenty</vt:lpstr>
      <vt:lpstr>Pokud ano, prosím podělte se s námi o ně a vyplňte dokument „Formulář-projekty_IROP_2021-2027“, kde popište základní informace o projektu. Po vyplnění prosím pošlete formulář na e-mailovou adresu:     zaviskova.masmk@gmail.com  V případě jakýchkoliv dotazů se na nás prosím obraťte:    tel. 603 505 330  e-mail: zaviskova.masmk@gmail.com  Je možné si domluvit i osobní schůzku.  </vt:lpstr>
      <vt:lpstr>Děkuji za Vaši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pro žadatele k výzvě PR IROP č. 5  - DOPLNĚNÍ KAPACIT INFRASTRUKTURY SOCIÁLNÍCH A NÁVAZNÝCH SLUŽEB</dc:title>
  <dc:creator>Maska</dc:creator>
  <cp:lastModifiedBy>masmk</cp:lastModifiedBy>
  <cp:revision>314</cp:revision>
  <dcterms:created xsi:type="dcterms:W3CDTF">2018-05-17T08:11:29Z</dcterms:created>
  <dcterms:modified xsi:type="dcterms:W3CDTF">2022-11-16T11:28:43Z</dcterms:modified>
</cp:coreProperties>
</file>